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71" r:id="rId5"/>
    <p:sldId id="258" r:id="rId6"/>
    <p:sldId id="265" r:id="rId7"/>
    <p:sldId id="274" r:id="rId8"/>
    <p:sldId id="266" r:id="rId9"/>
    <p:sldId id="262" r:id="rId10"/>
    <p:sldId id="263" r:id="rId11"/>
    <p:sldId id="272" r:id="rId12"/>
    <p:sldId id="269" r:id="rId13"/>
    <p:sldId id="268" r:id="rId14"/>
    <p:sldId id="264" r:id="rId15"/>
    <p:sldId id="273" r:id="rId16"/>
    <p:sldId id="267" r:id="rId17"/>
    <p:sldId id="27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  <a:srgbClr val="FF9B95"/>
    <a:srgbClr val="A3CBD0"/>
    <a:srgbClr val="EF5C27"/>
    <a:srgbClr val="A5726D"/>
    <a:srgbClr val="D472A5"/>
    <a:srgbClr val="CE72AB"/>
    <a:srgbClr val="5F1809"/>
    <a:srgbClr val="FFE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52016-E82F-4F55-AE3C-CDC0E6D2F77A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99DE2-597F-4274-A6C6-1CC6A62D02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82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863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les textures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1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les textures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98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2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73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838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les textures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1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les textures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67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les textures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226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Modifier les textures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99DE2-597F-4274-A6C6-1CC6A62D026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93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E8858-F5FA-41D8-B6E7-8C5608572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3312E1-8C55-4FA8-B158-DC0B24A6B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7B9F5A-8133-4118-BEB9-88A88B5C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4A45CF-D7F9-41B7-A960-8C5C9046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5623D0-8A48-48EF-B480-661E8D94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57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43199-FB3A-4CDB-8743-46EA0B9A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DE1FE1-A357-4B64-B860-3B6FCD06E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7E3565-EF27-4A21-B405-7DCC11F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68CA2F-4D77-4A22-8A30-18390D87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9EDFD-A5E0-4365-9652-E15AA872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55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85A8EC-D584-4894-860A-DFD886E6E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9498F9-29B3-4489-8B82-1C7A533BE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676C41-FC87-4757-B5E2-ED4D4E79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305FB-D350-46EB-8113-1ECB6C6D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C8FB4-251C-4402-B15A-6E901204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86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A4F5C-ECF5-4256-957F-3FC1B178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C7B280-AC08-48F7-B329-DE32537C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515A7B-26F1-4A8A-86EA-C15BAF8E5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BA7DB2-02DF-4330-A0D3-D920BCFA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CDE587-6157-416E-88E1-7FA9499D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65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5AB4C-8D13-4754-B896-5392D6BA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A6FBE4-AD2D-4ACD-B5E8-1DD9E6A2B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2B02AC-4541-4554-A32C-C123388F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F6CAE5-7910-429B-9405-1E44E7FF0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1B1A8-9A40-44BD-BFD6-CE4D6CA9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95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BC789-F394-4A37-B8DC-C37594AD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A43E8A-C73D-4A53-B735-2F3B4961A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76D768-3643-451F-9B4E-9A9C67796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8B2974-1B4A-4C25-82A6-DF8413CC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C12F06-F866-4187-AB04-F4470A5FC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23FDA8-E282-46E9-9A6D-1C4F6BF9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83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AF2DDF-10DE-4330-87E0-08D3F983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F1ACB1-7CE3-4634-B3A0-E6B2D4444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30A338-C662-405E-881B-3BF346700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532A5D-F049-4B9A-B9D6-204390F70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85AE04C-5DB3-4CA9-A29C-420EBF9CE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AA3B8B-F84F-4B9F-AE3E-29DDC645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065BC5-168D-473F-8E3F-70E612F3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D055E2-23DB-44FF-AECA-B20999F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43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B9045-B6B3-440A-8BFC-80A03CC0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9237CC-63BF-4149-9E8B-86D2671F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60313B-0EE4-47F6-B9BF-DAF9EB1B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BA961-C411-4972-8A59-634BAE11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18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F67984-D35A-4597-8AB7-D59E3EE2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03B5CA-14A5-4581-8B66-039B1311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B2AF13-ABEB-4888-92E9-311E1975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83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05FA5-E549-4038-9675-1EBBEF91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DAD616-2CA5-4A4C-8AD3-5C56D7D4F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CFF719-07E5-4467-975D-9BAD541E2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4B17A1-9AE2-4649-9D1D-DA86CBD2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147FF0-72DF-4A02-A958-B855BF01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FE1658-F2B0-4DC6-9223-10AD77E0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62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119B5-D2A8-4454-9F0B-B346EC80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980E05-DE13-475F-927D-0792F80C2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97C99F-763F-4FB9-AFE6-BFE10896E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7AB46C-0AE6-4C5C-BB44-9591303A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4A3F2F-A24C-4BB6-B1AB-4D59B4E5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9D979C-44AD-48CC-880E-CB741CC5F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0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33310F-83B6-4C46-8E15-0C857436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3D6E8B-1CE8-4BEC-AD4C-AC9B8FC9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0FD1E9-0535-4B5D-AAD5-F009CF2A1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2012D-37B1-4BB8-BA28-F2647BAAF32D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FF7450-3DD9-4763-B2C6-BFFD07472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3B9DE7-1A12-4BE3-AB64-603CB361A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80C25-6A72-41BA-B2B0-F0D8A295D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8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ddsi.org/IDDSI/media/images/FrameworkDocuments/IDDSI-Framework-and-Descriptors-FRENCH-July-2022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99E729-3410-4CDF-B858-77572C5F5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4617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0D4541-2924-4E53-9414-F96F70CE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965" y="5214657"/>
            <a:ext cx="6211288" cy="1458049"/>
          </a:xfrm>
          <a:prstGeom prst="rect">
            <a:avLst/>
          </a:prstGeom>
        </p:spPr>
      </p:pic>
      <p:pic>
        <p:nvPicPr>
          <p:cNvPr id="1026" name="Picture 2" descr="Assistance Publique – Hôpitaux de Paris (AP-HP) Logo Vector ...">
            <a:extLst>
              <a:ext uri="{FF2B5EF4-FFF2-40B4-BE49-F238E27FC236}">
                <a16:creationId xmlns:a16="http://schemas.microsoft.com/office/drawing/2014/main" id="{4B53940D-41CD-4195-A82E-E0F5CE84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5600700"/>
            <a:ext cx="2078802" cy="11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ynécologie Obstétrique Pitié Salpêtrière | Gynécologie - Obstrétrique">
            <a:extLst>
              <a:ext uri="{FF2B5EF4-FFF2-40B4-BE49-F238E27FC236}">
                <a16:creationId xmlns:a16="http://schemas.microsoft.com/office/drawing/2014/main" id="{4D5CD15B-D933-464F-B54C-5AE27207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4" y="5799945"/>
            <a:ext cx="2481263" cy="6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548539D5-21B7-49EA-877B-9B093F99E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4205" y="4909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5"/>
    </mc:Choice>
    <mc:Fallback xmlns="">
      <p:transition spd="slow" advTm="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6" name="Chevron 5"/>
          <p:cNvSpPr/>
          <p:nvPr/>
        </p:nvSpPr>
        <p:spPr>
          <a:xfrm>
            <a:off x="1557947" y="2113220"/>
            <a:ext cx="2431500" cy="537882"/>
          </a:xfrm>
          <a:prstGeom prst="chevron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Eau gélifiée</a:t>
            </a:r>
          </a:p>
        </p:txBody>
      </p:sp>
      <p:sp>
        <p:nvSpPr>
          <p:cNvPr id="7" name="Chevron 6"/>
          <p:cNvSpPr/>
          <p:nvPr/>
        </p:nvSpPr>
        <p:spPr>
          <a:xfrm>
            <a:off x="3769811" y="2104660"/>
            <a:ext cx="2431500" cy="537882"/>
          </a:xfrm>
          <a:prstGeom prst="chevron">
            <a:avLst/>
          </a:prstGeom>
          <a:solidFill>
            <a:srgbClr val="FF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Eau épaissie</a:t>
            </a:r>
          </a:p>
        </p:txBody>
      </p:sp>
      <p:sp>
        <p:nvSpPr>
          <p:cNvPr id="8" name="Chevron 7"/>
          <p:cNvSpPr/>
          <p:nvPr/>
        </p:nvSpPr>
        <p:spPr>
          <a:xfrm>
            <a:off x="5978917" y="2096100"/>
            <a:ext cx="2431500" cy="537882"/>
          </a:xfrm>
          <a:prstGeom prst="chevron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Eau gazeuse</a:t>
            </a:r>
          </a:p>
        </p:txBody>
      </p:sp>
      <p:sp>
        <p:nvSpPr>
          <p:cNvPr id="9" name="Chevron 8"/>
          <p:cNvSpPr/>
          <p:nvPr/>
        </p:nvSpPr>
        <p:spPr>
          <a:xfrm>
            <a:off x="8190781" y="2104660"/>
            <a:ext cx="2241499" cy="537882"/>
          </a:xfrm>
          <a:prstGeom prst="chevron">
            <a:avLst/>
          </a:prstGeom>
          <a:solidFill>
            <a:srgbClr val="FF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Eau plate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57946" y="4136603"/>
            <a:ext cx="2158075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Compotes,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blédine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purée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69812" y="4136604"/>
            <a:ext cx="2244788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Pain de mie sans croûte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15630" y="4136603"/>
            <a:ext cx="2158075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Madeleines, pain</a:t>
            </a:r>
          </a:p>
        </p:txBody>
      </p:sp>
      <p:sp>
        <p:nvSpPr>
          <p:cNvPr id="15" name="Chevron 14"/>
          <p:cNvSpPr/>
          <p:nvPr/>
        </p:nvSpPr>
        <p:spPr>
          <a:xfrm>
            <a:off x="1557947" y="3467307"/>
            <a:ext cx="2431500" cy="537882"/>
          </a:xfrm>
          <a:prstGeom prst="chevron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Mixé / BYC</a:t>
            </a:r>
          </a:p>
        </p:txBody>
      </p:sp>
      <p:sp>
        <p:nvSpPr>
          <p:cNvPr id="16" name="Chevron 15"/>
          <p:cNvSpPr/>
          <p:nvPr/>
        </p:nvSpPr>
        <p:spPr>
          <a:xfrm>
            <a:off x="3769811" y="3467307"/>
            <a:ext cx="2431500" cy="537882"/>
          </a:xfrm>
          <a:prstGeom prst="chevron">
            <a:avLst/>
          </a:prstGeom>
          <a:solidFill>
            <a:srgbClr val="FF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Mouliné fin</a:t>
            </a:r>
          </a:p>
        </p:txBody>
      </p:sp>
      <p:sp>
        <p:nvSpPr>
          <p:cNvPr id="17" name="Chevron 16"/>
          <p:cNvSpPr/>
          <p:nvPr/>
        </p:nvSpPr>
        <p:spPr>
          <a:xfrm>
            <a:off x="5978917" y="3467307"/>
            <a:ext cx="2431500" cy="537882"/>
          </a:xfrm>
          <a:prstGeom prst="chevron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Normal haché</a:t>
            </a:r>
          </a:p>
        </p:txBody>
      </p:sp>
      <p:sp>
        <p:nvSpPr>
          <p:cNvPr id="18" name="Chevron 17"/>
          <p:cNvSpPr/>
          <p:nvPr/>
        </p:nvSpPr>
        <p:spPr>
          <a:xfrm>
            <a:off x="8190781" y="3458747"/>
            <a:ext cx="2241499" cy="537882"/>
          </a:xfrm>
          <a:prstGeom prst="chevron">
            <a:avLst/>
          </a:prstGeom>
          <a:solidFill>
            <a:srgbClr val="FF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Normal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 b="27497"/>
          <a:stretch/>
        </p:blipFill>
        <p:spPr>
          <a:xfrm>
            <a:off x="4309115" y="1467886"/>
            <a:ext cx="1166181" cy="59457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429863" y="4791487"/>
            <a:ext cx="458637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certains médicaments : enrober avec de la compote ou de l’eau gélifiée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46842" y="5732580"/>
            <a:ext cx="419003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Privilégier des liquides frais ou chauds plutôt qu’à température ambiante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42A059E-0D85-497D-B87E-39D30C2305D7}"/>
              </a:ext>
            </a:extLst>
          </p:cNvPr>
          <p:cNvSpPr txBox="1"/>
          <p:nvPr/>
        </p:nvSpPr>
        <p:spPr>
          <a:xfrm>
            <a:off x="178576" y="62264"/>
            <a:ext cx="3591235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Adaptations</a:t>
            </a:r>
            <a:endParaRPr lang="fr-FR" sz="2800" b="1" i="0" dirty="0">
              <a:solidFill>
                <a:srgbClr val="FF9B9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976D7E8-F7B3-4ECC-B799-2D078B7BBA22}"/>
              </a:ext>
            </a:extLst>
          </p:cNvPr>
          <p:cNvSpPr txBox="1"/>
          <p:nvPr/>
        </p:nvSpPr>
        <p:spPr>
          <a:xfrm>
            <a:off x="178576" y="696502"/>
            <a:ext cx="2098459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000" i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textures</a:t>
            </a:r>
            <a:endParaRPr lang="fr-FR" sz="2000" i="1" u="sng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DC9569-016D-446B-BF4D-DCF4463D97C4}"/>
              </a:ext>
            </a:extLst>
          </p:cNvPr>
          <p:cNvSpPr txBox="1"/>
          <p:nvPr/>
        </p:nvSpPr>
        <p:spPr>
          <a:xfrm>
            <a:off x="73354" y="2056194"/>
            <a:ext cx="1658741" cy="498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boissons</a:t>
            </a:r>
            <a:endParaRPr lang="fr-FR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5A3CE3E-92D7-4896-8330-C683786A734A}"/>
              </a:ext>
            </a:extLst>
          </p:cNvPr>
          <p:cNvSpPr txBox="1"/>
          <p:nvPr/>
        </p:nvSpPr>
        <p:spPr>
          <a:xfrm>
            <a:off x="56999" y="3441525"/>
            <a:ext cx="1658741" cy="498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L’alimentation</a:t>
            </a:r>
            <a:endParaRPr lang="fr-FR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ydra'Fruit Livello 4: Utile per chi Soffre di Disfagia - Nutrisens">
            <a:extLst>
              <a:ext uri="{FF2B5EF4-FFF2-40B4-BE49-F238E27FC236}">
                <a16:creationId xmlns:a16="http://schemas.microsoft.com/office/drawing/2014/main" id="{18817275-8958-41CA-9606-0F7CBBC67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20359" r="12355" b="19698"/>
          <a:stretch/>
        </p:blipFill>
        <p:spPr bwMode="auto">
          <a:xfrm>
            <a:off x="2465295" y="1497962"/>
            <a:ext cx="484094" cy="5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44D734B-4E3A-445E-A209-1B7E40D8DB45}"/>
              </a:ext>
            </a:extLst>
          </p:cNvPr>
          <p:cNvSpPr txBox="1"/>
          <p:nvPr/>
        </p:nvSpPr>
        <p:spPr>
          <a:xfrm>
            <a:off x="886369" y="5012768"/>
            <a:ext cx="487577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Adapter le volume des bouchées / gorgées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8C3982-0744-47C2-BDF4-F966F441D47B}"/>
              </a:ext>
            </a:extLst>
          </p:cNvPr>
          <p:cNvSpPr txBox="1"/>
          <p:nvPr/>
        </p:nvSpPr>
        <p:spPr>
          <a:xfrm>
            <a:off x="6455120" y="5877205"/>
            <a:ext cx="419003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hésiter à délayer l’alimentation mixée / moulinée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56C242C-B92E-435D-8F27-CB99B111EFA6}"/>
              </a:ext>
            </a:extLst>
          </p:cNvPr>
          <p:cNvSpPr/>
          <p:nvPr/>
        </p:nvSpPr>
        <p:spPr>
          <a:xfrm>
            <a:off x="1732095" y="1907177"/>
            <a:ext cx="2098459" cy="10450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D30A06C-773A-4AAB-8F8C-0137E394E5CE}"/>
              </a:ext>
            </a:extLst>
          </p:cNvPr>
          <p:cNvSpPr txBox="1"/>
          <p:nvPr/>
        </p:nvSpPr>
        <p:spPr>
          <a:xfrm>
            <a:off x="1557947" y="4136603"/>
            <a:ext cx="2158075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Compotes,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blédine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purée </a:t>
            </a:r>
          </a:p>
        </p:txBody>
      </p:sp>
      <p:pic>
        <p:nvPicPr>
          <p:cNvPr id="4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C3D0A9C-1A4C-46B5-8703-7119E34F8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1566" y="6118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2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5"/>
    </mc:Choice>
    <mc:Fallback>
      <p:transition spd="slow" advTm="9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42A059E-0D85-497D-B87E-39D30C2305D7}"/>
              </a:ext>
            </a:extLst>
          </p:cNvPr>
          <p:cNvSpPr txBox="1"/>
          <p:nvPr/>
        </p:nvSpPr>
        <p:spPr>
          <a:xfrm>
            <a:off x="178576" y="62264"/>
            <a:ext cx="3591235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Adaptations</a:t>
            </a:r>
            <a:endParaRPr lang="fr-FR" sz="2800" b="1" i="0" dirty="0">
              <a:solidFill>
                <a:srgbClr val="FF9B9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DFB5FB9-0C48-4C99-A7B0-87D087788E15}"/>
              </a:ext>
            </a:extLst>
          </p:cNvPr>
          <p:cNvSpPr txBox="1"/>
          <p:nvPr/>
        </p:nvSpPr>
        <p:spPr>
          <a:xfrm>
            <a:off x="463859" y="1188152"/>
            <a:ext cx="91171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 quant à la reprise alimentaire</a:t>
            </a:r>
          </a:p>
          <a:p>
            <a:pPr>
              <a:lnSpc>
                <a:spcPct val="150000"/>
              </a:lnSpc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 heures après extubation : reprise possible de l’eau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 à 6 heures après extubation : reprise alimentaire possible </a:t>
            </a:r>
          </a:p>
          <a:p>
            <a:pPr>
              <a:lnSpc>
                <a:spcPct val="150000"/>
              </a:lnSpc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selon les habitudes du service, l’état de conscience du patient et la prescription médicale 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0BD4D9D-7124-4BDA-B001-D97A8C5E6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566" y="6064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9"/>
    </mc:Choice>
    <mc:Fallback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42A059E-0D85-497D-B87E-39D30C2305D7}"/>
              </a:ext>
            </a:extLst>
          </p:cNvPr>
          <p:cNvSpPr txBox="1"/>
          <p:nvPr/>
        </p:nvSpPr>
        <p:spPr>
          <a:xfrm>
            <a:off x="178576" y="62264"/>
            <a:ext cx="3371448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Adaptations</a:t>
            </a:r>
            <a:endParaRPr lang="fr-FR" sz="2800" b="1" i="0" dirty="0">
              <a:solidFill>
                <a:srgbClr val="FF9B9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976D7E8-F7B3-4ECC-B799-2D078B7BBA22}"/>
              </a:ext>
            </a:extLst>
          </p:cNvPr>
          <p:cNvSpPr txBox="1"/>
          <p:nvPr/>
        </p:nvSpPr>
        <p:spPr>
          <a:xfrm>
            <a:off x="178576" y="696502"/>
            <a:ext cx="5200248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000" i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textures : échelle standardisée, l’IDDSI</a:t>
            </a:r>
            <a:endParaRPr lang="fr-FR" sz="2000" i="1" u="sng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Hydra'Fruit Livello 4: Utile per chi Soffre di Disfagia - Nutrisens">
            <a:extLst>
              <a:ext uri="{FF2B5EF4-FFF2-40B4-BE49-F238E27FC236}">
                <a16:creationId xmlns:a16="http://schemas.microsoft.com/office/drawing/2014/main" id="{918F76EA-CFD1-47C4-BE89-9D0A295C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20359" r="12355" b="19698"/>
          <a:stretch/>
        </p:blipFill>
        <p:spPr bwMode="auto">
          <a:xfrm>
            <a:off x="9355368" y="3212423"/>
            <a:ext cx="887506" cy="9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69B8B0-257B-4402-B247-3D3C32F1A7F5}"/>
              </a:ext>
            </a:extLst>
          </p:cNvPr>
          <p:cNvSpPr txBox="1"/>
          <p:nvPr/>
        </p:nvSpPr>
        <p:spPr>
          <a:xfrm>
            <a:off x="7410374" y="2316069"/>
            <a:ext cx="3087297" cy="2031814"/>
          </a:xfrm>
          <a:prstGeom prst="rect">
            <a:avLst/>
          </a:prstGeom>
          <a:noFill/>
          <a:ln w="19050">
            <a:solidFill>
              <a:srgbClr val="FF669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L’eau gélifiée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Hydra Fruit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présente dans tous les services de l’hôpital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correspond à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IDDSI 4.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9B0F4A-2A15-48A9-94D9-BF6378642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79" y="1532305"/>
            <a:ext cx="4380027" cy="414913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9EFA4E9-724A-40D1-8262-5A7C299C1532}"/>
              </a:ext>
            </a:extLst>
          </p:cNvPr>
          <p:cNvSpPr txBox="1"/>
          <p:nvPr/>
        </p:nvSpPr>
        <p:spPr>
          <a:xfrm>
            <a:off x="774679" y="5681436"/>
            <a:ext cx="51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Cette échelle n’est pas encore applicable sur les textures de l’hôpital.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AC8DB7F-5F1B-4EA7-829E-5CC03D0090F6}"/>
              </a:ext>
            </a:extLst>
          </p:cNvPr>
          <p:cNvSpPr txBox="1"/>
          <p:nvPr/>
        </p:nvSpPr>
        <p:spPr>
          <a:xfrm>
            <a:off x="98612" y="652282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hlinkClick r:id="rId8"/>
              </a:rPr>
              <a:t>https://iddsi.org/IDDSI/media/images/FrameworkDocuments/IDDSI-Framework-and-Descriptors-FRENCH-July-2022.pdf</a:t>
            </a:r>
            <a:r>
              <a:rPr lang="fr-FR" sz="900" dirty="0"/>
              <a:t> </a:t>
            </a: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49D3256-2A01-477E-8077-AD192254E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1566" y="6028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11"/>
    </mc:Choice>
    <mc:Fallback>
      <p:transition spd="slow" advTm="3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42A059E-0D85-497D-B87E-39D30C2305D7}"/>
              </a:ext>
            </a:extLst>
          </p:cNvPr>
          <p:cNvSpPr txBox="1"/>
          <p:nvPr/>
        </p:nvSpPr>
        <p:spPr>
          <a:xfrm>
            <a:off x="178576" y="62264"/>
            <a:ext cx="2932177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Adaptations</a:t>
            </a:r>
            <a:endParaRPr lang="fr-FR" sz="2800" b="1" i="0" dirty="0">
              <a:solidFill>
                <a:srgbClr val="FF9B9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976D7E8-F7B3-4ECC-B799-2D078B7BBA22}"/>
              </a:ext>
            </a:extLst>
          </p:cNvPr>
          <p:cNvSpPr txBox="1"/>
          <p:nvPr/>
        </p:nvSpPr>
        <p:spPr>
          <a:xfrm>
            <a:off x="268223" y="755032"/>
            <a:ext cx="5200917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000" i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postures et manœuvres facilitatrices</a:t>
            </a:r>
            <a:endParaRPr lang="fr-FR" sz="2000" i="1" u="sng" dirty="0">
              <a:solidFill>
                <a:srgbClr val="FF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9D6F91-05E2-4A19-B0C8-3D4AF3483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76" y="1447800"/>
            <a:ext cx="5065777" cy="230959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F7DD92-DC56-4A4A-8B62-B763E2CA1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460" y="5150061"/>
            <a:ext cx="2306034" cy="122273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5E77D7B-C0FE-4A3D-8E8C-6F657F49BA29}"/>
              </a:ext>
            </a:extLst>
          </p:cNvPr>
          <p:cNvSpPr txBox="1"/>
          <p:nvPr/>
        </p:nvSpPr>
        <p:spPr>
          <a:xfrm>
            <a:off x="268222" y="4138107"/>
            <a:ext cx="5200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S’installer </a:t>
            </a:r>
            <a:r>
              <a:rPr lang="fr-F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confortablement</a:t>
            </a: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à la </a:t>
            </a:r>
            <a:r>
              <a:rPr lang="fr-F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même hauteur</a:t>
            </a: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le patient, si possible, en face de lui.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42299ED-6FBA-4098-861A-7AE9ACBBB584}"/>
              </a:ext>
            </a:extLst>
          </p:cNvPr>
          <p:cNvSpPr txBox="1"/>
          <p:nvPr/>
        </p:nvSpPr>
        <p:spPr>
          <a:xfrm>
            <a:off x="5808182" y="1690688"/>
            <a:ext cx="601567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Adapter les </a:t>
            </a:r>
            <a:r>
              <a:rPr lang="fr-F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quantités</a:t>
            </a: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dire au patient de </a:t>
            </a:r>
            <a:r>
              <a:rPr lang="fr-F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prendre son temps</a:t>
            </a: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(bouchées d'une demi cuillère à café en début de reprise alimentaire)</a:t>
            </a:r>
          </a:p>
          <a:p>
            <a:pPr marL="285750" indent="-285750">
              <a:buFontTx/>
              <a:buChar char="-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Demander au patient de ne pas parler</a:t>
            </a: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lorsqu’il a la bouche pleine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D0A4A32-86E2-4AFB-82E7-FDD281E80534}"/>
              </a:ext>
            </a:extLst>
          </p:cNvPr>
          <p:cNvSpPr txBox="1"/>
          <p:nvPr/>
        </p:nvSpPr>
        <p:spPr>
          <a:xfrm>
            <a:off x="5996079" y="4062786"/>
            <a:ext cx="5827778" cy="23083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Eviter de remplir un verre à moitié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bien remplir le verre pour que le patient n’ait pas le réflexe de pencher la tête en arrière pour boire. 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Eviter d’utiliser une paille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l'aspiration ouvre les cordes vocales et favorise les fausses routes.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=&gt; Mieux avec seringue de gavage =&gt; Déposer l’alimentation dans la bouche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760FFED0-F448-4BFD-905D-DBAB55921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1566" y="611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0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21"/>
    </mc:Choice>
    <mc:Fallback>
      <p:transition spd="slow" advTm="14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1C109D-0B3C-4327-8AA7-81D1E4D611FB}"/>
              </a:ext>
            </a:extLst>
          </p:cNvPr>
          <p:cNvSpPr txBox="1"/>
          <p:nvPr/>
        </p:nvSpPr>
        <p:spPr>
          <a:xfrm>
            <a:off x="224118" y="183380"/>
            <a:ext cx="7673788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Le rôle de l’orthophoniste à l’hôpital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F413CC-E041-4BE2-B4E4-408387F4A834}"/>
              </a:ext>
            </a:extLst>
          </p:cNvPr>
          <p:cNvSpPr txBox="1"/>
          <p:nvPr/>
        </p:nvSpPr>
        <p:spPr>
          <a:xfrm>
            <a:off x="224117" y="1324221"/>
            <a:ext cx="105832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 rôle principal de l’</a:t>
            </a: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</a:rPr>
              <a:t>o</a:t>
            </a: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rthophoniste à l’hôpital, et plus précisément en hospitalisation, est d’</a:t>
            </a:r>
            <a:r>
              <a:rPr lang="fr-FR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évaluer la reprise alimentaire </a:t>
            </a: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du patient. 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</a:rPr>
              <a:t>Pour cela :</a:t>
            </a:r>
          </a:p>
          <a:p>
            <a:pPr marL="17145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Tests de déglutition sur liquide et/ou solide </a:t>
            </a:r>
          </a:p>
          <a:p>
            <a:pPr marL="17145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</a:rPr>
              <a:t>Adaptation des textures </a:t>
            </a:r>
          </a:p>
          <a:p>
            <a:pPr marL="17145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Mise en place de postures facilitatrices ou de sécurité si besoin</a:t>
            </a:r>
          </a:p>
          <a:p>
            <a:pPr marL="171450" indent="-171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</a:rPr>
              <a:t>Mise en place d’alimentation entérale si l’alimentation per os n’est pas possible </a:t>
            </a: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r-FR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fr-FR" b="0" dirty="0">
              <a:effectLst/>
            </a:endParaRPr>
          </a:p>
          <a:p>
            <a:br>
              <a:rPr lang="fr-FR" dirty="0"/>
            </a:b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565522-46AB-41A4-B1F8-EFE00EC2D4CB}"/>
              </a:ext>
            </a:extLst>
          </p:cNvPr>
          <p:cNvSpPr txBox="1"/>
          <p:nvPr/>
        </p:nvSpPr>
        <p:spPr>
          <a:xfrm>
            <a:off x="224117" y="4890013"/>
            <a:ext cx="1086189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</a:rPr>
              <a:t>L’orthophoniste peut proposer des exercices permettant d’améliorer la déglutition en fonction de l’atteinte. </a:t>
            </a: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F8F6ED8-5781-4D8D-B011-4DFA24E49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6011" y="5992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8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67"/>
    </mc:Choice>
    <mc:Fallback>
      <p:transition spd="slow" advTm="6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1C109D-0B3C-4327-8AA7-81D1E4D611FB}"/>
              </a:ext>
            </a:extLst>
          </p:cNvPr>
          <p:cNvSpPr txBox="1"/>
          <p:nvPr/>
        </p:nvSpPr>
        <p:spPr>
          <a:xfrm>
            <a:off x="224118" y="183380"/>
            <a:ext cx="7673788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Le rôle de l’orthophoniste à l’hôpital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F413CC-E041-4BE2-B4E4-408387F4A834}"/>
              </a:ext>
            </a:extLst>
          </p:cNvPr>
          <p:cNvSpPr txBox="1"/>
          <p:nvPr/>
        </p:nvSpPr>
        <p:spPr>
          <a:xfrm>
            <a:off x="528918" y="1411307"/>
            <a:ext cx="105832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L’orthophoniste peut également </a:t>
            </a:r>
            <a:r>
              <a:rPr lang="fr-FR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évaluer et rééduquer la voix et l’articulation</a:t>
            </a: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222222"/>
                </a:solidFill>
                <a:latin typeface="Arial" panose="020B0604020202020204" pitchFamily="34" charset="0"/>
              </a:rPr>
              <a:t>Après une intubation longue, les cordes vocales, les lèvres ont pu être lésées ; les muscles de la face ont pu être atrophiés.  </a:t>
            </a: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=&gt; Proposition d’une rééducation orthophonique vocale et articulatoire. 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fr-FR" b="0" dirty="0">
                <a:effectLst/>
              </a:rPr>
            </a:br>
            <a:endParaRPr lang="fr-FR" b="0" dirty="0">
              <a:effectLst/>
            </a:endParaRPr>
          </a:p>
          <a:p>
            <a:br>
              <a:rPr lang="fr-FR" dirty="0"/>
            </a:b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FAA8E9-115B-4F10-B4B9-D11A64757479}"/>
              </a:ext>
            </a:extLst>
          </p:cNvPr>
          <p:cNvSpPr txBox="1"/>
          <p:nvPr/>
        </p:nvSpPr>
        <p:spPr>
          <a:xfrm>
            <a:off x="609599" y="4487172"/>
            <a:ext cx="1058321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 travail devrait, dans la mesure du possible, être repris à la sortie de l’hôpital, par </a:t>
            </a:r>
            <a:r>
              <a:rPr lang="fr-FR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un.e</a:t>
            </a:r>
            <a:r>
              <a:rPr lang="fr-F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orthophoniste de ville.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D80B3-21C0-44A9-B82F-400795B3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41" y="3218292"/>
            <a:ext cx="1976574" cy="152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0D784B-76D2-4F75-B9F7-65BD96F7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815" y="5461918"/>
            <a:ext cx="1287226" cy="121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960D022-A98B-4966-91D5-DE82BA4E3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1566" y="6065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0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5"/>
    </mc:Choice>
    <mc:Fallback>
      <p:transition spd="slow" advTm="2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E6BE2EA-3D68-4519-A62B-9BA87012D114}"/>
              </a:ext>
            </a:extLst>
          </p:cNvPr>
          <p:cNvSpPr txBox="1"/>
          <p:nvPr/>
        </p:nvSpPr>
        <p:spPr>
          <a:xfrm>
            <a:off x="170329" y="107576"/>
            <a:ext cx="8839200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Arbre décisionnel pour la reprise alimentaire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BF3893-5DBF-4F32-94CC-1E072A368F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7451" r="11470" b="2876"/>
          <a:stretch/>
        </p:blipFill>
        <p:spPr>
          <a:xfrm>
            <a:off x="2868705" y="1150505"/>
            <a:ext cx="6851727" cy="54654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9E5E18-0877-4ABB-960A-B5CF8EF75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898FEC4-4784-4B81-922C-DCBE648A0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566" y="608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9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1"/>
    </mc:Choice>
    <mc:Fallback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99E729-3410-4CDF-B858-77572C5F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836"/>
          <a:stretch/>
        </p:blipFill>
        <p:spPr>
          <a:xfrm>
            <a:off x="0" y="0"/>
            <a:ext cx="12192000" cy="2501154"/>
          </a:xfrm>
          <a:prstGeom prst="rect">
            <a:avLst/>
          </a:prstGeom>
        </p:spPr>
      </p:pic>
      <p:pic>
        <p:nvPicPr>
          <p:cNvPr id="1026" name="Picture 2" descr="Assistance Publique – Hôpitaux de Paris (AP-HP) Logo Vector ...">
            <a:extLst>
              <a:ext uri="{FF2B5EF4-FFF2-40B4-BE49-F238E27FC236}">
                <a16:creationId xmlns:a16="http://schemas.microsoft.com/office/drawing/2014/main" id="{4B53940D-41CD-4195-A82E-E0F5CE84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5600700"/>
            <a:ext cx="2078802" cy="11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ynécologie Obstétrique Pitié Salpêtrière | Gynécologie - Obstrétrique">
            <a:extLst>
              <a:ext uri="{FF2B5EF4-FFF2-40B4-BE49-F238E27FC236}">
                <a16:creationId xmlns:a16="http://schemas.microsoft.com/office/drawing/2014/main" id="{4D5CD15B-D933-464F-B54C-5AE27207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4" y="5799945"/>
            <a:ext cx="2481263" cy="6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3C9C08-5630-44A0-8501-E09F93DDCC51}"/>
              </a:ext>
            </a:extLst>
          </p:cNvPr>
          <p:cNvSpPr txBox="1"/>
          <p:nvPr/>
        </p:nvSpPr>
        <p:spPr>
          <a:xfrm>
            <a:off x="2680447" y="2976317"/>
            <a:ext cx="7826187" cy="1174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4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23650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1BC8E4A-5C4D-490E-BA55-A4AB4AB4F82E}"/>
              </a:ext>
            </a:extLst>
          </p:cNvPr>
          <p:cNvSpPr txBox="1">
            <a:spLocks/>
          </p:cNvSpPr>
          <p:nvPr/>
        </p:nvSpPr>
        <p:spPr>
          <a:xfrm>
            <a:off x="508747" y="1690688"/>
            <a:ext cx="6922993" cy="4575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4 phases de la déglutition 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dysphagie 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Prérequis nécessaires à la reprise alimentaire 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Quoi regarder avant de donner à manger au patient ? 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fausses routes : comment les repérer ?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Adaptations 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rôle de l’orthophoniste à l’hôpital</a:t>
            </a:r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Arbre décisionnel pour la reprise alimentaire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292CC97-768D-4DCC-AB71-47C4CD378BBC}"/>
              </a:ext>
            </a:extLst>
          </p:cNvPr>
          <p:cNvSpPr txBox="1">
            <a:spLocks/>
          </p:cNvSpPr>
          <p:nvPr/>
        </p:nvSpPr>
        <p:spPr>
          <a:xfrm>
            <a:off x="508747" y="380020"/>
            <a:ext cx="4108076" cy="46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CE23AE-23C7-4E8C-83F7-01D66597D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926" y="2424960"/>
            <a:ext cx="2196206" cy="3294522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A1D3ABAB-38DC-44E6-8EB2-C89AF7D5F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6742" y="605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4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3"/>
    </mc:Choice>
    <mc:Fallback>
      <p:transition spd="slow" advTm="2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4E6E308-4706-4C27-88B6-364E281F6C52}"/>
              </a:ext>
            </a:extLst>
          </p:cNvPr>
          <p:cNvSpPr txBox="1">
            <a:spLocks/>
          </p:cNvSpPr>
          <p:nvPr/>
        </p:nvSpPr>
        <p:spPr>
          <a:xfrm>
            <a:off x="392205" y="380020"/>
            <a:ext cx="6152030" cy="46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4 phases de la déglutition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0CB94-F93C-470C-A66C-1EA9328251C1}"/>
              </a:ext>
            </a:extLst>
          </p:cNvPr>
          <p:cNvSpPr txBox="1"/>
          <p:nvPr/>
        </p:nvSpPr>
        <p:spPr>
          <a:xfrm rot="16200000">
            <a:off x="7383578" y="6000115"/>
            <a:ext cx="2304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i="1" dirty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fr-FR" sz="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Bouallouche</a:t>
            </a:r>
            <a:r>
              <a:rPr lang="fr-FR" sz="700" b="1" i="1" dirty="0">
                <a:latin typeface="Arial" panose="020B0604020202020204" pitchFamily="34" charset="0"/>
                <a:cs typeface="Arial" panose="020B0604020202020204" pitchFamily="34" charset="0"/>
              </a:rPr>
              <a:t> &amp; J. </a:t>
            </a:r>
            <a:r>
              <a:rPr lang="fr-FR" sz="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Frouin</a:t>
            </a:r>
            <a:endParaRPr lang="fr-FR" sz="7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23B120-3DCE-4356-B3FE-5D5A4348E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370" y="1527973"/>
            <a:ext cx="5788110" cy="5135446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BDA4984-F866-4199-9451-A933E214B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0531" y="6053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0"/>
    </mc:Choice>
    <mc:Fallback>
      <p:transition spd="slow" advTm="2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4E6E308-4706-4C27-88B6-364E281F6C52}"/>
              </a:ext>
            </a:extLst>
          </p:cNvPr>
          <p:cNvSpPr txBox="1">
            <a:spLocks/>
          </p:cNvSpPr>
          <p:nvPr/>
        </p:nvSpPr>
        <p:spPr>
          <a:xfrm>
            <a:off x="392205" y="380020"/>
            <a:ext cx="6152030" cy="46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70000"/>
              </a:lnSpc>
              <a:buAutoNum type="arabicPeriod"/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4 phases de la déglutition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CEE84F-82E7-4597-9B95-9A1C815ACD26}"/>
              </a:ext>
            </a:extLst>
          </p:cNvPr>
          <p:cNvSpPr txBox="1"/>
          <p:nvPr/>
        </p:nvSpPr>
        <p:spPr>
          <a:xfrm>
            <a:off x="8943419" y="5657991"/>
            <a:ext cx="2547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Phase 4 : 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temps œsophagien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E418E4-41ED-4AC8-A0FE-B21C1045B1B1}"/>
              </a:ext>
            </a:extLst>
          </p:cNvPr>
          <p:cNvSpPr txBox="1"/>
          <p:nvPr/>
        </p:nvSpPr>
        <p:spPr>
          <a:xfrm>
            <a:off x="944559" y="5657991"/>
            <a:ext cx="2304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Phase 1 : 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temps préparatoire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labio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-buccal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413386-1D38-49D7-BF26-94276CF7E210}"/>
              </a:ext>
            </a:extLst>
          </p:cNvPr>
          <p:cNvSpPr txBox="1"/>
          <p:nvPr/>
        </p:nvSpPr>
        <p:spPr>
          <a:xfrm>
            <a:off x="3467995" y="5657991"/>
            <a:ext cx="2547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Phase 2 : 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temps oral</a:t>
            </a: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EDAB91-B7D7-40C1-B750-F2F0D74A02C9}"/>
              </a:ext>
            </a:extLst>
          </p:cNvPr>
          <p:cNvSpPr txBox="1"/>
          <p:nvPr/>
        </p:nvSpPr>
        <p:spPr>
          <a:xfrm>
            <a:off x="6068316" y="5657991"/>
            <a:ext cx="2752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Phase 3 : 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temps pharyngo-laryngé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C7DA188-0E54-4E5E-AF3B-49E0FB6B8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99" y="1773255"/>
            <a:ext cx="10349402" cy="31651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AC0CB94-F93C-470C-A66C-1EA9328251C1}"/>
              </a:ext>
            </a:extLst>
          </p:cNvPr>
          <p:cNvSpPr txBox="1"/>
          <p:nvPr/>
        </p:nvSpPr>
        <p:spPr>
          <a:xfrm rot="16200000">
            <a:off x="10159554" y="3762012"/>
            <a:ext cx="2304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b="1" i="1" dirty="0">
                <a:latin typeface="Arial" panose="020B0604020202020204" pitchFamily="34" charset="0"/>
                <a:cs typeface="Arial" panose="020B0604020202020204" pitchFamily="34" charset="0"/>
              </a:rPr>
              <a:t>Y. </a:t>
            </a:r>
            <a:r>
              <a:rPr lang="fr-FR" sz="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Bouallouche</a:t>
            </a:r>
            <a:r>
              <a:rPr lang="fr-FR" sz="700" b="1" i="1" dirty="0">
                <a:latin typeface="Arial" panose="020B0604020202020204" pitchFamily="34" charset="0"/>
                <a:cs typeface="Arial" panose="020B0604020202020204" pitchFamily="34" charset="0"/>
              </a:rPr>
              <a:t> &amp; J. </a:t>
            </a:r>
            <a:r>
              <a:rPr lang="fr-FR" sz="7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Frouin</a:t>
            </a:r>
            <a:endParaRPr lang="fr-FR" sz="7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8E3D726-0CC9-4265-A476-53239EB28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278" y="6027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1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6"/>
    </mc:Choice>
    <mc:Fallback>
      <p:transition spd="slow" advTm="4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1A71F1-7A7C-4FAE-B065-8187AB78CB59}"/>
              </a:ext>
            </a:extLst>
          </p:cNvPr>
          <p:cNvSpPr txBox="1"/>
          <p:nvPr/>
        </p:nvSpPr>
        <p:spPr>
          <a:xfrm>
            <a:off x="466164" y="347259"/>
            <a:ext cx="3415554" cy="72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La dysphagie</a:t>
            </a:r>
            <a:r>
              <a:rPr lang="fr-FR" sz="2800" b="1" dirty="0">
                <a:solidFill>
                  <a:srgbClr val="A572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8D1C18-1DA8-4F8E-9D65-3915423B9740}"/>
              </a:ext>
            </a:extLst>
          </p:cNvPr>
          <p:cNvSpPr txBox="1"/>
          <p:nvPr/>
        </p:nvSpPr>
        <p:spPr>
          <a:xfrm>
            <a:off x="546847" y="1928589"/>
            <a:ext cx="1048870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dysphagie est un </a:t>
            </a:r>
            <a:r>
              <a:rPr lang="fr-FR" sz="18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trouble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traduisant par des difficultés à 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propulser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 bol alimentaire (liquide ou solide) ou les sécrétions rhinopharyngées vers l'œsophage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protéger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voies aériennes (trachée)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expulser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tout résidu passant par le larynx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8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effectuer une vidange 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 pharynx (toux, raclement de gorge) afin d’</a:t>
            </a:r>
            <a:r>
              <a:rPr lang="fr-FR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éliminer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éventuels résidus</a:t>
            </a:r>
            <a:endParaRPr lang="fr-FR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4D7555F-81EF-4FCB-A619-19B8FC075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566" y="6010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7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85"/>
    </mc:Choice>
    <mc:Fallback>
      <p:transition spd="slow" advTm="2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501D63-D4A1-487D-8C0C-27F829CA6F4D}"/>
              </a:ext>
            </a:extLst>
          </p:cNvPr>
          <p:cNvSpPr/>
          <p:nvPr/>
        </p:nvSpPr>
        <p:spPr>
          <a:xfrm>
            <a:off x="448794" y="1690688"/>
            <a:ext cx="1132186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endParaRPr lang="fr-FR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Patient </a:t>
            </a:r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conscient, non sédaté, intelligible</a:t>
            </a:r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orienté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trachéotomie : vérification de la canule </a:t>
            </a:r>
            <a:r>
              <a:rPr lang="fr-FR" sz="2000" b="1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Test impossible si canule non fenêtrée et si ballonnet gonflé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Constantes stables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Possibilité d’être redressé à </a:t>
            </a:r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45° </a:t>
            </a:r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(attention en cas des AVC, 30° peut être testé)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Environnement calme (télévision ou radio éteintes / porte fermée)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2000" b="1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37638D-D018-46C5-B9CE-F0942518C7E0}"/>
              </a:ext>
            </a:extLst>
          </p:cNvPr>
          <p:cNvSpPr txBox="1"/>
          <p:nvPr/>
        </p:nvSpPr>
        <p:spPr>
          <a:xfrm>
            <a:off x="1098388" y="5889811"/>
            <a:ext cx="9794638" cy="646331"/>
          </a:xfrm>
          <a:prstGeom prst="rect">
            <a:avLst/>
          </a:prstGeom>
          <a:noFill/>
          <a:ln w="28575">
            <a:solidFill>
              <a:srgbClr val="FF669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Sonde Naso-Gastrique (SNG) peut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gêner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la déglutition.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Discussion bénéfice / risque à avoir avec l’équipe médicale pour savoir quelle posture adopter.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A88A8-BE9A-46C3-963B-3178AC62E693}"/>
              </a:ext>
            </a:extLst>
          </p:cNvPr>
          <p:cNvSpPr/>
          <p:nvPr/>
        </p:nvSpPr>
        <p:spPr>
          <a:xfrm>
            <a:off x="1372999" y="4601818"/>
            <a:ext cx="8244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fr-FR" b="1" u="sng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l’une de ces conditions n’est pas remplie</a:t>
            </a:r>
            <a:r>
              <a:rPr lang="fr-FR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PAS DE TEST POSSIBLE ! </a:t>
            </a:r>
            <a:r>
              <a:rPr lang="fr-FR" b="1" u="sng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44EE31C-8F28-4899-A78A-D3C4C2F31049}"/>
              </a:ext>
            </a:extLst>
          </p:cNvPr>
          <p:cNvSpPr txBox="1">
            <a:spLocks/>
          </p:cNvSpPr>
          <p:nvPr/>
        </p:nvSpPr>
        <p:spPr>
          <a:xfrm>
            <a:off x="239805" y="267198"/>
            <a:ext cx="9002807" cy="46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Prérequis nécessaires à la reprise alimentaire</a:t>
            </a:r>
          </a:p>
        </p:txBody>
      </p:sp>
      <p:pic>
        <p:nvPicPr>
          <p:cNvPr id="6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96BA1F8-BE19-4CB9-9633-A46B77FB9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566" y="6034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24"/>
    </mc:Choice>
    <mc:Fallback>
      <p:transition spd="slow" advTm="6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44EE31C-8F28-4899-A78A-D3C4C2F31049}"/>
              </a:ext>
            </a:extLst>
          </p:cNvPr>
          <p:cNvSpPr txBox="1">
            <a:spLocks/>
          </p:cNvSpPr>
          <p:nvPr/>
        </p:nvSpPr>
        <p:spPr>
          <a:xfrm>
            <a:off x="239805" y="267198"/>
            <a:ext cx="9002807" cy="46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Prérequis nécessaires à la reprise alimentaire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DAD04E-03E0-4B54-858D-18E6A31BF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978" y="998809"/>
            <a:ext cx="6369965" cy="44550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D68C83-E510-4239-95DF-9A278D10564D}"/>
              </a:ext>
            </a:extLst>
          </p:cNvPr>
          <p:cNvSpPr/>
          <p:nvPr/>
        </p:nvSpPr>
        <p:spPr>
          <a:xfrm>
            <a:off x="349160" y="5636695"/>
            <a:ext cx="1127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fr-FR" sz="2800" b="1" u="sng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r>
              <a:rPr lang="fr-FR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il  n’est pas possible d’effectuer une reprise alimentaire avec une canule non fenêtrée et/ou un ballonnet gonflé !!! </a:t>
            </a:r>
            <a:r>
              <a:rPr lang="fr-FR" sz="2800" b="1" u="sng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fr-FR" sz="2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683C59D-9CF5-4B51-9A61-9A5D15B77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8965" y="6091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5"/>
    </mc:Choice>
    <mc:Fallback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FEE849-683D-443A-977A-3BB7F6754039}"/>
              </a:ext>
            </a:extLst>
          </p:cNvPr>
          <p:cNvSpPr/>
          <p:nvPr/>
        </p:nvSpPr>
        <p:spPr>
          <a:xfrm>
            <a:off x="260256" y="2143170"/>
            <a:ext cx="11671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endParaRPr lang="fr-FR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Toux volontaire efficace 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Faire tousser le patient et écouter sa toux </a:t>
            </a:r>
          </a:p>
          <a:p>
            <a:pPr algn="just"/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→ Si sa toux n’est pas assez sonore, le patient aura du mal à expulser les aliments en cas de fausse route</a:t>
            </a:r>
          </a:p>
          <a:p>
            <a:pPr algn="just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Raclement de gorge volontaire efficace 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fr-FR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hemmage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→ Demander au patient de se racler la gorge et écouter</a:t>
            </a:r>
          </a:p>
          <a:p>
            <a:pPr algn="just"/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→ Si son raclement de gorge n’est pas assez sonore, le patient aura du mal à expulser les aliments et à les manipuler en fond de gorge en cas de fausse route</a:t>
            </a:r>
          </a:p>
          <a:p>
            <a:pPr algn="just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Déglutition salivaire présente 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Demander au patient d’avaler sa salive en touchant son larynx </a:t>
            </a:r>
          </a:p>
          <a:p>
            <a:pPr algn="just"/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→ Si pas de mouvement (ascension laryngée), la déglutition des aliments risque d’être complexe</a:t>
            </a:r>
          </a:p>
          <a:p>
            <a:pPr algn="just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B5E5B-40E6-487B-843E-EC370330AD74}"/>
              </a:ext>
            </a:extLst>
          </p:cNvPr>
          <p:cNvSpPr/>
          <p:nvPr/>
        </p:nvSpPr>
        <p:spPr>
          <a:xfrm>
            <a:off x="1489541" y="5883771"/>
            <a:ext cx="8244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fr-FR" b="1" u="sng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 l’une de ces conditions n’est pas remplie</a:t>
            </a:r>
            <a:r>
              <a:rPr lang="fr-FR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→ PAS DE TEST POSSIBLE ! </a:t>
            </a:r>
            <a:r>
              <a:rPr lang="fr-FR" b="1" u="sng" dirty="0">
                <a:solidFill>
                  <a:srgbClr val="FF66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98EB9-CC6B-4DD6-BF7E-9F7ADAD7797C}"/>
              </a:ext>
            </a:extLst>
          </p:cNvPr>
          <p:cNvSpPr/>
          <p:nvPr/>
        </p:nvSpPr>
        <p:spPr>
          <a:xfrm>
            <a:off x="493059" y="1367522"/>
            <a:ext cx="9339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tant qu’</a:t>
            </a:r>
            <a:r>
              <a:rPr lang="fr-FR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aide-soignants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vous pouvez effectuer une </a:t>
            </a:r>
            <a:r>
              <a:rPr lang="fr-FR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observation rapide </a:t>
            </a:r>
            <a:r>
              <a:rPr lang="fr-FR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avant de donner à boire et /ou à manger au patient.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47C7960-89C7-41B5-B49E-48E2E0A48673}"/>
              </a:ext>
            </a:extLst>
          </p:cNvPr>
          <p:cNvSpPr txBox="1">
            <a:spLocks/>
          </p:cNvSpPr>
          <p:nvPr/>
        </p:nvSpPr>
        <p:spPr>
          <a:xfrm>
            <a:off x="239805" y="267198"/>
            <a:ext cx="9953066" cy="465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800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Quoi regarder avant de donner à manger au patient ? 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AC245DD-0056-4677-B8BD-C153BA571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1566" y="6037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9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18"/>
    </mc:Choice>
    <mc:Fallback>
      <p:transition spd="slow" advTm="7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C3A6AD-8CFC-469E-AE3B-23E88F54E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2" y="86906"/>
            <a:ext cx="9015556" cy="40322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FR" b="1" dirty="0">
                <a:solidFill>
                  <a:srgbClr val="FF9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Les fausses routes : comment les repérer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9324B8-0DF8-424A-9CFC-594E4D8E0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132" y="0"/>
            <a:ext cx="1760868" cy="16906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DFC2D9-F00B-4B47-AFB8-49AE5375988C}"/>
              </a:ext>
            </a:extLst>
          </p:cNvPr>
          <p:cNvSpPr txBox="1"/>
          <p:nvPr/>
        </p:nvSpPr>
        <p:spPr>
          <a:xfrm>
            <a:off x="497925" y="1046152"/>
            <a:ext cx="911710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fausses routes peuvent se manifester, dans un </a:t>
            </a:r>
            <a:r>
              <a:rPr lang="fr-FR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temps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 :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Toux directe, pendant le repas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Changement d’attitude : patient rougit, larmoiements… 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Raclements de gorge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Voix mouillée immédiatement après avoir mangé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DF35F0-1AEA-4B22-A3B4-32FCC4CDB09D}"/>
              </a:ext>
            </a:extLst>
          </p:cNvPr>
          <p:cNvSpPr txBox="1"/>
          <p:nvPr/>
        </p:nvSpPr>
        <p:spPr>
          <a:xfrm>
            <a:off x="8950995" y="4812584"/>
            <a:ext cx="2781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  <a:p>
            <a:pPr algn="ctr"/>
            <a:r>
              <a:rPr lang="fr-FR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ABSENCE DE TOUX </a:t>
            </a:r>
          </a:p>
          <a:p>
            <a:pPr algn="ctr"/>
            <a:r>
              <a:rPr lang="fr-FR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 DE FAUSSE ROUTE</a:t>
            </a:r>
          </a:p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C001E-E299-4D0B-9520-AA17391B5C38}"/>
              </a:ext>
            </a:extLst>
          </p:cNvPr>
          <p:cNvSpPr/>
          <p:nvPr/>
        </p:nvSpPr>
        <p:spPr>
          <a:xfrm>
            <a:off x="8850278" y="4827467"/>
            <a:ext cx="2983345" cy="16906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3F8872-71B2-4A36-AEBB-422155184A2C}"/>
              </a:ext>
            </a:extLst>
          </p:cNvPr>
          <p:cNvSpPr txBox="1"/>
          <p:nvPr/>
        </p:nvSpPr>
        <p:spPr>
          <a:xfrm>
            <a:off x="497925" y="3173674"/>
            <a:ext cx="10108347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distance :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Toux à distance des repas / toux chronique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Ecoulement de nourriture dans la trachéotomie quelques minutes après le repas 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Episodes de fièvre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Episodes de pneumopathies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Perte de poids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Refus alimentaire / perte d’appétit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4E9E700-7A04-43DC-825A-66DFE2348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4023" y="3905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8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83"/>
    </mc:Choice>
    <mc:Fallback>
      <p:transition spd="slow" advTm="5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1060</Words>
  <Application>Microsoft Office PowerPoint</Application>
  <PresentationFormat>Grand écran</PresentationFormat>
  <Paragraphs>155</Paragraphs>
  <Slides>17</Slides>
  <Notes>11</Notes>
  <HiddenSlides>0</HiddenSlides>
  <MMClips>16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CALVO Mathilde</dc:creator>
  <cp:lastModifiedBy>G-PSL5370868</cp:lastModifiedBy>
  <cp:revision>55</cp:revision>
  <dcterms:created xsi:type="dcterms:W3CDTF">2023-10-18T09:30:17Z</dcterms:created>
  <dcterms:modified xsi:type="dcterms:W3CDTF">2024-03-26T12:44:47Z</dcterms:modified>
</cp:coreProperties>
</file>