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265" r:id="rId3"/>
    <p:sldId id="266" r:id="rId4"/>
    <p:sldId id="267" r:id="rId5"/>
    <p:sldId id="283" r:id="rId6"/>
    <p:sldId id="285" r:id="rId7"/>
    <p:sldId id="268" r:id="rId8"/>
    <p:sldId id="276" r:id="rId9"/>
    <p:sldId id="270" r:id="rId10"/>
    <p:sldId id="269" r:id="rId11"/>
    <p:sldId id="271" r:id="rId12"/>
    <p:sldId id="274" r:id="rId13"/>
    <p:sldId id="275" r:id="rId14"/>
    <p:sldId id="278" r:id="rId15"/>
    <p:sldId id="279" r:id="rId16"/>
    <p:sldId id="280" r:id="rId17"/>
    <p:sldId id="281" r:id="rId18"/>
    <p:sldId id="282" r:id="rId19"/>
    <p:sldId id="284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77353" autoAdjust="0"/>
  </p:normalViewPr>
  <p:slideViewPr>
    <p:cSldViewPr snapToGrid="0">
      <p:cViewPr varScale="1">
        <p:scale>
          <a:sx n="60" d="100"/>
          <a:sy n="6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97EA8-AF82-410F-B37C-9D5544FC46F3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E0D33-BD22-4F35-8CB1-3143B24775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19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05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85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931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40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015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337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00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534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652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61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6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029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11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17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58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9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57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E0D33-BD22-4F35-8CB1-3143B247752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5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82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68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746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973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87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4203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824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363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2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04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0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71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83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7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92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9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66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A56298-235C-4017-9EA3-D0FAB43A9B1A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8A3755-1A13-4E93-800F-0B0FD4E16D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03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0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jpg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0" Type="http://schemas.openxmlformats.org/officeDocument/2006/relationships/image" Target="../media/image78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7.jpe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3.jpeg"/><Relationship Id="rId11" Type="http://schemas.openxmlformats.org/officeDocument/2006/relationships/image" Target="../media/image4.pn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g"/><Relationship Id="rId2" Type="http://schemas.openxmlformats.org/officeDocument/2006/relationships/audio" Target="../media/media18.mp3"/><Relationship Id="rId16" Type="http://schemas.openxmlformats.org/officeDocument/2006/relationships/image" Target="../media/image99.png"/><Relationship Id="rId1" Type="http://schemas.microsoft.com/office/2007/relationships/media" Target="../media/media18.mp3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5" Type="http://schemas.openxmlformats.org/officeDocument/2006/relationships/image" Target="../media/image98.png"/><Relationship Id="rId10" Type="http://schemas.openxmlformats.org/officeDocument/2006/relationships/image" Target="../media/image93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02.jpg"/><Relationship Id="rId11" Type="http://schemas.openxmlformats.org/officeDocument/2006/relationships/image" Target="../media/image4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rs.fr/media.html?refINRS=ED%206360" TargetMode="Externa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sf2h.net/wp-content/uploads/2013/03/SF2H_recommandations_air-ou-gouttelettes_2013.pdf" TargetMode="External"/><Relationship Id="rId12" Type="http://schemas.openxmlformats.org/officeDocument/2006/relationships/hyperlink" Target="https://www.cpias-ile-de-france.fr/docprocom/recommandations.php" TargetMode="Externa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hyperlink" Target="https://www.sf2h.net/wp-content/uploads/2016/12/BD-HY-XXIV-5-SF2H-immunodeprimes.pdf" TargetMode="External"/><Relationship Id="rId11" Type="http://schemas.openxmlformats.org/officeDocument/2006/relationships/hyperlink" Target="https://www.inrs.fr/media.html?refINRS=ED%206362" TargetMode="External"/><Relationship Id="rId5" Type="http://schemas.openxmlformats.org/officeDocument/2006/relationships/hyperlink" Target="https://www.sf2h.net/wp-content/uploads/2009/01/SF2H_prevention-transmission-croisee-2009.pdf" TargetMode="External"/><Relationship Id="rId10" Type="http://schemas.openxmlformats.org/officeDocument/2006/relationships/hyperlink" Target="https://www.inrs.fr/media.html?refINRS=ED%206363" TargetMode="External"/><Relationship Id="rId4" Type="http://schemas.openxmlformats.org/officeDocument/2006/relationships/notesSlide" Target="../notesSlides/notesSlide18.xml"/><Relationship Id="rId9" Type="http://schemas.openxmlformats.org/officeDocument/2006/relationships/hyperlink" Target="https://www.inrs.fr/media.html?refINRS=ED%20636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6.m4a"/><Relationship Id="rId16" Type="http://schemas.openxmlformats.org/officeDocument/2006/relationships/image" Target="../media/image4.png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2811BF0-8C28-C770-4103-B75406B99BA1}"/>
              </a:ext>
            </a:extLst>
          </p:cNvPr>
          <p:cNvSpPr txBox="1"/>
          <p:nvPr/>
        </p:nvSpPr>
        <p:spPr>
          <a:xfrm>
            <a:off x="3184634" y="173606"/>
            <a:ext cx="622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u="sng" dirty="0"/>
              <a:t>Hygiène en réanimation</a:t>
            </a:r>
          </a:p>
        </p:txBody>
      </p:sp>
      <p:pic>
        <p:nvPicPr>
          <p:cNvPr id="3" name="Image 2" descr="Une image contenant Équipement médical, soins de santé, médical, personne&#10;&#10;Description générée automatiquement">
            <a:extLst>
              <a:ext uri="{FF2B5EF4-FFF2-40B4-BE49-F238E27FC236}">
                <a16:creationId xmlns:a16="http://schemas.microsoft.com/office/drawing/2014/main" id="{86933F49-E6E8-B313-5926-BBDF72C2E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73" y="917288"/>
            <a:ext cx="6021242" cy="401494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DD82A3CD-77A0-26B7-59BD-3DDA4CBB7985}"/>
              </a:ext>
            </a:extLst>
          </p:cNvPr>
          <p:cNvSpPr txBox="1">
            <a:spLocks/>
          </p:cNvSpPr>
          <p:nvPr/>
        </p:nvSpPr>
        <p:spPr>
          <a:xfrm>
            <a:off x="-489999" y="5029584"/>
            <a:ext cx="13512315" cy="105763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1600" b="1" dirty="0"/>
              <a:t>Formation Aide-soignant.e en Réanimation / Soins intensifs 5-6/06/2023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8CD28708-7470-38FA-B1D9-2C2FAF91C61A}"/>
              </a:ext>
            </a:extLst>
          </p:cNvPr>
          <p:cNvSpPr txBox="1">
            <a:spLocks/>
          </p:cNvSpPr>
          <p:nvPr/>
        </p:nvSpPr>
        <p:spPr>
          <a:xfrm>
            <a:off x="1528994" y="5730203"/>
            <a:ext cx="2454350" cy="1024800"/>
          </a:xfrm>
          <a:prstGeom prst="rect">
            <a:avLst/>
          </a:prstGeom>
        </p:spPr>
        <p:txBody>
          <a:bodyPr vert="horz" lIns="0" rIns="18288">
            <a:normAutofit fontScale="92500"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1200" dirty="0"/>
              <a:t>Yannick La Terra</a:t>
            </a:r>
          </a:p>
          <a:p>
            <a:pPr marR="0" algn="ctr"/>
            <a:r>
              <a:rPr lang="fr-FR" sz="1200" dirty="0"/>
              <a:t>Membre comité IDE SFAR</a:t>
            </a:r>
          </a:p>
          <a:p>
            <a:pPr marR="0" algn="ctr"/>
            <a:r>
              <a:rPr lang="fr-FR" sz="1200" dirty="0"/>
              <a:t>IDE en Réanimation Polyvalente</a:t>
            </a:r>
          </a:p>
          <a:p>
            <a:pPr marR="0" algn="ctr"/>
            <a:r>
              <a:rPr lang="fr-FR" sz="1200" dirty="0"/>
              <a:t>CHU Timone  Marseille</a:t>
            </a:r>
          </a:p>
          <a:p>
            <a:pPr marR="0" algn="ctr"/>
            <a:r>
              <a:rPr lang="fr-FR" sz="1200" dirty="0"/>
              <a:t>yannick.la-terra@ap-hm.fr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1402454-15A0-1A2C-C703-A889419DF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0" y="5558398"/>
            <a:ext cx="1158469" cy="1024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9B5C9A35-E6C3-65A7-A531-4BF299CF6A5C}"/>
              </a:ext>
            </a:extLst>
          </p:cNvPr>
          <p:cNvSpPr txBox="1">
            <a:spLocks/>
          </p:cNvSpPr>
          <p:nvPr/>
        </p:nvSpPr>
        <p:spPr>
          <a:xfrm>
            <a:off x="7080258" y="5708516"/>
            <a:ext cx="2454350" cy="102480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1200" dirty="0"/>
              <a:t>Océane </a:t>
            </a:r>
            <a:r>
              <a:rPr lang="fr-FR" sz="1200" dirty="0" err="1"/>
              <a:t>Parailloux</a:t>
            </a:r>
            <a:endParaRPr lang="fr-FR" sz="1200" dirty="0"/>
          </a:p>
          <a:p>
            <a:pPr marR="0" algn="ctr"/>
            <a:r>
              <a:rPr lang="fr-FR" sz="1200" dirty="0"/>
              <a:t>Présidente FNASAPR</a:t>
            </a:r>
          </a:p>
          <a:p>
            <a:pPr marR="0" algn="ctr"/>
            <a:r>
              <a:rPr lang="fr-FR" sz="1200" dirty="0"/>
              <a:t>AS en Réanimation chirurgicale et traumatologique</a:t>
            </a:r>
          </a:p>
          <a:p>
            <a:pPr marR="0" algn="ctr"/>
            <a:r>
              <a:rPr lang="fr-FR" sz="1200" dirty="0"/>
              <a:t>CHU Bordeaux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F0EE443B-CB29-EFEB-17EA-BEF278A38110}"/>
              </a:ext>
            </a:extLst>
          </p:cNvPr>
          <p:cNvSpPr txBox="1">
            <a:spLocks/>
          </p:cNvSpPr>
          <p:nvPr/>
        </p:nvSpPr>
        <p:spPr>
          <a:xfrm>
            <a:off x="9682945" y="5747359"/>
            <a:ext cx="2454350" cy="102480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1200" dirty="0"/>
              <a:t>Julien Hutteau</a:t>
            </a:r>
          </a:p>
          <a:p>
            <a:pPr marR="0" algn="ctr"/>
            <a:r>
              <a:rPr lang="fr-FR" sz="1200" dirty="0"/>
              <a:t>Secrétaire FNASAPR</a:t>
            </a:r>
          </a:p>
          <a:p>
            <a:pPr marR="0" algn="ctr"/>
            <a:r>
              <a:rPr lang="fr-FR" sz="1200" dirty="0"/>
              <a:t>AS en Réanimation polyvalente</a:t>
            </a:r>
          </a:p>
          <a:p>
            <a:pPr marR="0" algn="ctr"/>
            <a:r>
              <a:rPr lang="fr-FR" sz="1200" dirty="0"/>
              <a:t>CH Montluçon</a:t>
            </a:r>
          </a:p>
        </p:txBody>
      </p:sp>
      <p:pic>
        <p:nvPicPr>
          <p:cNvPr id="19" name="Image 18" descr="Une image contenant Police, Graphique, cercle, capture d’écran&#10;&#10;Description générée automatiquement">
            <a:extLst>
              <a:ext uri="{FF2B5EF4-FFF2-40B4-BE49-F238E27FC236}">
                <a16:creationId xmlns:a16="http://schemas.microsoft.com/office/drawing/2014/main" id="{A8A8301D-6AAE-CDDB-DCC2-6CC303E0B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09" y="5472436"/>
            <a:ext cx="2294612" cy="1385564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06F388E-E89A-5617-E39D-9592821C4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5817" y="1828416"/>
            <a:ext cx="1356744" cy="13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Century Gothic (Corps)"/>
              </a:rPr>
              <a:t>4. Précautions complémentaires </a:t>
            </a:r>
          </a:p>
        </p:txBody>
      </p:sp>
      <p:pic>
        <p:nvPicPr>
          <p:cNvPr id="7" name="Image 6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673D49FA-8FBA-7132-EF12-8B2625F6B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" y="1451546"/>
            <a:ext cx="5720732" cy="30418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C7D3FAA-56B6-E344-1921-A7A098CB2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282" y="558994"/>
            <a:ext cx="541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>
                <a:latin typeface="Century Gothic (Corps)"/>
              </a:rPr>
              <a:t>PC respiratoire GOUTTELETTES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D1654C-D51F-B614-7049-63600D4B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97" y="558994"/>
            <a:ext cx="44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>
                <a:latin typeface="Century Gothic (Corps)"/>
              </a:rPr>
              <a:t>PC respiratoire AIR </a:t>
            </a:r>
          </a:p>
        </p:txBody>
      </p:sp>
      <p:pic>
        <p:nvPicPr>
          <p:cNvPr id="27" name="Image 26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36BCDD4B-7731-A0D2-E9AD-36EE8D347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25" y="1470479"/>
            <a:ext cx="5720732" cy="308599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B5A4B66-62BB-FE4C-10C3-F1ADD84A0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83" y="882509"/>
            <a:ext cx="53066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Infection par inhalation de petite particule en suspension dans l’air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9C3E116-9480-969D-DE6B-3D2CE4F7D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459" y="903080"/>
            <a:ext cx="595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Infection par projection de gouttelettes (toux) dans les conjonctives, muqueuses</a:t>
            </a:r>
          </a:p>
        </p:txBody>
      </p:sp>
      <p:pic>
        <p:nvPicPr>
          <p:cNvPr id="38" name="Image 37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1A4B257A-1C05-CF21-7DCA-17D749358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408" y="4556472"/>
            <a:ext cx="3027503" cy="2074609"/>
          </a:xfrm>
          <a:prstGeom prst="rect">
            <a:avLst/>
          </a:prstGeom>
        </p:spPr>
      </p:pic>
      <p:pic>
        <p:nvPicPr>
          <p:cNvPr id="40" name="Image 39" descr="Une image contenant texte, capture d’écran, conception, Police&#10;&#10;Description générée automatiquement">
            <a:extLst>
              <a:ext uri="{FF2B5EF4-FFF2-40B4-BE49-F238E27FC236}">
                <a16:creationId xmlns:a16="http://schemas.microsoft.com/office/drawing/2014/main" id="{002AEDA0-F7C9-026F-4EFD-DA77E64FE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" y="4493371"/>
            <a:ext cx="2780981" cy="2082921"/>
          </a:xfrm>
          <a:prstGeom prst="rect">
            <a:avLst/>
          </a:prstGeom>
        </p:spPr>
      </p:pic>
      <p:pic>
        <p:nvPicPr>
          <p:cNvPr id="2" name="Picture 2" descr="C:\Users\Yanni\Documents\REANIMATION POLYVALENTE emploi\Etudiants infirmiers stage\Cours IFSI\IFAS\Tuberculose et pneumopathie\Images\Masque et capote.jpg">
            <a:extLst>
              <a:ext uri="{FF2B5EF4-FFF2-40B4-BE49-F238E27FC236}">
                <a16:creationId xmlns:a16="http://schemas.microsoft.com/office/drawing/2014/main" id="{747DDF63-9D42-F28D-5B2C-F29D1211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02" y="3990577"/>
            <a:ext cx="2352366" cy="286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A440BE6-0626-1388-82D4-68B66C16C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4" y="4598027"/>
            <a:ext cx="880965" cy="743699"/>
          </a:xfrm>
          <a:prstGeom prst="rect">
            <a:avLst/>
          </a:prstGeom>
        </p:spPr>
      </p:pic>
      <p:pic>
        <p:nvPicPr>
          <p:cNvPr id="5" name="Image 4" descr="Une image contenant tissu, serviette hygiénique&#10;&#10;Description générée automatiquement">
            <a:extLst>
              <a:ext uri="{FF2B5EF4-FFF2-40B4-BE49-F238E27FC236}">
                <a16:creationId xmlns:a16="http://schemas.microsoft.com/office/drawing/2014/main" id="{F8B065D3-52A7-B494-6672-A64C4C82E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4" y="5894139"/>
            <a:ext cx="880965" cy="702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DEB762-70A9-521B-7AB3-03920414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847" y="5284809"/>
            <a:ext cx="2542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 Chirurgical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type 2R - 3h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299C72-A224-A0FB-7552-4240A069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755" y="6513190"/>
            <a:ext cx="2542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 Chirurgical type 2</a:t>
            </a:r>
          </a:p>
        </p:txBody>
      </p:sp>
      <p:pic>
        <p:nvPicPr>
          <p:cNvPr id="9" name="Image 8" descr="Une image contenant texte, habits&#10;&#10;Description générée automatiquement">
            <a:extLst>
              <a:ext uri="{FF2B5EF4-FFF2-40B4-BE49-F238E27FC236}">
                <a16:creationId xmlns:a16="http://schemas.microsoft.com/office/drawing/2014/main" id="{590A2D92-7D25-8EB0-8934-F11BA3639D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72" y="4515795"/>
            <a:ext cx="2103362" cy="8530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EED4A3-B5EF-560C-E94D-B79DBDB2F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357" y="5406454"/>
            <a:ext cx="2103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800" dirty="0">
                <a:latin typeface="Century Gothic (Corps)"/>
              </a:rPr>
              <a:t>FFP 2 – 4h</a:t>
            </a:r>
          </a:p>
        </p:txBody>
      </p:sp>
      <p:pic>
        <p:nvPicPr>
          <p:cNvPr id="13" name="Diapo 9">
            <a:hlinkClick r:id="" action="ppaction://media"/>
            <a:extLst>
              <a:ext uri="{FF2B5EF4-FFF2-40B4-BE49-F238E27FC236}">
                <a16:creationId xmlns:a16="http://schemas.microsoft.com/office/drawing/2014/main" id="{68013C22-9899-F507-6ADC-8B1616D10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79274" y="5877721"/>
            <a:ext cx="919326" cy="9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utoUpdateAnimBg="0"/>
      <p:bldP spid="20" grpId="0" autoUpdateAnimBg="0"/>
      <p:bldP spid="29" grpId="0" autoUpdateAnimBg="0"/>
      <p:bldP spid="36" grpId="0" autoUpdateAnimBg="0"/>
      <p:bldP spid="6" grpId="0" autoUpdateAnimBg="0"/>
      <p:bldP spid="8" grpId="0" autoUpdateAnimBg="0"/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4. Précautions complémentaires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7D3FAA-56B6-E344-1921-A7A098CB2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282" y="558994"/>
            <a:ext cx="541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/>
              <a:t>PC ENTERIQUE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D1654C-D51F-B614-7049-63600D4B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97" y="558994"/>
            <a:ext cx="44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/>
              <a:t>PC CONTACT</a:t>
            </a:r>
          </a:p>
        </p:txBody>
      </p:sp>
      <p:pic>
        <p:nvPicPr>
          <p:cNvPr id="4" name="Image 3" descr="Une image contenant texte, Police, carte de visite, capture d’écran&#10;&#10;Description générée automatiquement">
            <a:extLst>
              <a:ext uri="{FF2B5EF4-FFF2-40B4-BE49-F238E27FC236}">
                <a16:creationId xmlns:a16="http://schemas.microsoft.com/office/drawing/2014/main" id="{D5EC0338-2569-8447-3F9A-A285577C1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7" y="928326"/>
            <a:ext cx="6229769" cy="3423755"/>
          </a:xfrm>
          <a:prstGeom prst="rect">
            <a:avLst/>
          </a:prstGeom>
        </p:spPr>
      </p:pic>
      <p:pic>
        <p:nvPicPr>
          <p:cNvPr id="5" name="Image 4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D7EF2BA3-F2EF-C4EB-457E-51FCFF10D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07" y="4342984"/>
            <a:ext cx="3772759" cy="2479242"/>
          </a:xfrm>
          <a:prstGeom prst="rect">
            <a:avLst/>
          </a:prstGeom>
        </p:spPr>
      </p:pic>
      <p:pic>
        <p:nvPicPr>
          <p:cNvPr id="6" name="Picture 5" descr="C:\Users\Yanni\Documents\REANIMATION POLYVALENTE emploi\Etudiants infirmiers stage\Cours IFSI\IFAS\Tuberculose et pneumopathie\Images\diarrhée.jpg">
            <a:extLst>
              <a:ext uri="{FF2B5EF4-FFF2-40B4-BE49-F238E27FC236}">
                <a16:creationId xmlns:a16="http://schemas.microsoft.com/office/drawing/2014/main" id="{FD80E0A9-0E46-89E6-70B6-53EAD817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38" y="909752"/>
            <a:ext cx="2361235" cy="260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B189E9DC-F224-5EAF-E958-02AAF4D65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51" y="3979201"/>
            <a:ext cx="3772758" cy="28430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EE678B4-6351-4A9E-6248-100E52BF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54" y="4986988"/>
            <a:ext cx="22042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fr-FR" altLang="fr-FR" sz="2000" dirty="0">
                <a:latin typeface="Century Gothic (Corps)"/>
              </a:rPr>
              <a:t>Si gale : port de surblouse + gant dès l’entrée en chambre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EA8DD-3016-FEBA-3F0A-3BD96D2D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954" y="1562068"/>
            <a:ext cx="15631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fr-FR" altLang="fr-FR" sz="2000" dirty="0">
                <a:latin typeface="Century Gothic (Corps)"/>
              </a:rPr>
              <a:t>Ex : Clostridium difficile</a:t>
            </a:r>
          </a:p>
        </p:txBody>
      </p:sp>
      <p:pic>
        <p:nvPicPr>
          <p:cNvPr id="2" name="Diapo 10">
            <a:hlinkClick r:id="" action="ppaction://media"/>
            <a:extLst>
              <a:ext uri="{FF2B5EF4-FFF2-40B4-BE49-F238E27FC236}">
                <a16:creationId xmlns:a16="http://schemas.microsoft.com/office/drawing/2014/main" id="{88A85415-C2FE-3BC8-98B2-F4C0E39D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09137" y="1925061"/>
            <a:ext cx="920757" cy="9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utoUpdateAnimBg="0"/>
      <p:bldP spid="20" grpId="0" autoUpdateAnimBg="0"/>
      <p:bldP spid="9" grpId="0" autoUpdateAnimBg="0"/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4. Précautions complémentaires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D1654C-D51F-B614-7049-63600D4B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73546"/>
            <a:ext cx="44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/>
              <a:t>Synthèse ISOLEMENTS SEPTIQUES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2DD4675-A467-9A54-C311-9537C6F1D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77440"/>
              </p:ext>
            </p:extLst>
          </p:nvPr>
        </p:nvGraphicFramePr>
        <p:xfrm>
          <a:off x="152400" y="1157431"/>
          <a:ext cx="11887200" cy="502591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60022">
                  <a:extLst>
                    <a:ext uri="{9D8B030D-6E8A-4147-A177-3AD203B41FA5}">
                      <a16:colId xmlns:a16="http://schemas.microsoft.com/office/drawing/2014/main" val="4107620640"/>
                    </a:ext>
                  </a:extLst>
                </a:gridCol>
                <a:gridCol w="1369051">
                  <a:extLst>
                    <a:ext uri="{9D8B030D-6E8A-4147-A177-3AD203B41FA5}">
                      <a16:colId xmlns:a16="http://schemas.microsoft.com/office/drawing/2014/main" val="2394472885"/>
                    </a:ext>
                  </a:extLst>
                </a:gridCol>
                <a:gridCol w="1467977">
                  <a:extLst>
                    <a:ext uri="{9D8B030D-6E8A-4147-A177-3AD203B41FA5}">
                      <a16:colId xmlns:a16="http://schemas.microsoft.com/office/drawing/2014/main" val="641324318"/>
                    </a:ext>
                  </a:extLst>
                </a:gridCol>
                <a:gridCol w="1941123">
                  <a:extLst>
                    <a:ext uri="{9D8B030D-6E8A-4147-A177-3AD203B41FA5}">
                      <a16:colId xmlns:a16="http://schemas.microsoft.com/office/drawing/2014/main" val="1084892398"/>
                    </a:ext>
                  </a:extLst>
                </a:gridCol>
                <a:gridCol w="1642489">
                  <a:extLst>
                    <a:ext uri="{9D8B030D-6E8A-4147-A177-3AD203B41FA5}">
                      <a16:colId xmlns:a16="http://schemas.microsoft.com/office/drawing/2014/main" val="283349169"/>
                    </a:ext>
                  </a:extLst>
                </a:gridCol>
                <a:gridCol w="2706538">
                  <a:extLst>
                    <a:ext uri="{9D8B030D-6E8A-4147-A177-3AD203B41FA5}">
                      <a16:colId xmlns:a16="http://schemas.microsoft.com/office/drawing/2014/main" val="1283647000"/>
                    </a:ext>
                  </a:extLst>
                </a:gridCol>
              </a:tblGrid>
              <a:tr h="806366"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CONTACT</a:t>
                      </a:r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AIR</a:t>
                      </a:r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GOUTELETTES</a:t>
                      </a:r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ENTERIQUE</a:t>
                      </a:r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GALE</a:t>
                      </a:r>
                    </a:p>
                  </a:txBody>
                  <a:tcPr marL="45720" marR="45720" anchor="ctr" horzOverflow="overflow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710747"/>
                  </a:ext>
                </a:extLst>
              </a:tr>
              <a:tr h="60285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Hygiène</a:t>
                      </a:r>
                      <a:r>
                        <a:rPr b="1" dirty="0"/>
                        <a:t> des mains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SHA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SHA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SHA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SHA </a:t>
                      </a:r>
                    </a:p>
                    <a:p>
                      <a:pPr algn="ctr">
                        <a:defRPr sz="1800"/>
                      </a:pPr>
                      <a:r>
                        <a:rPr dirty="0"/>
                        <a:t>+</a:t>
                      </a:r>
                      <a:r>
                        <a:rPr b="1" dirty="0">
                          <a:solidFill>
                            <a:srgbClr val="FF0000"/>
                          </a:solidFill>
                        </a:rPr>
                        <a:t>Lavage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SHA</a:t>
                      </a:r>
                    </a:p>
                    <a:p>
                      <a:pPr algn="ctr">
                        <a:defRPr sz="1800"/>
                      </a:pPr>
                      <a:r>
                        <a:t>+</a:t>
                      </a:r>
                      <a:r>
                        <a:rPr b="1">
                          <a:solidFill>
                            <a:srgbClr val="FF0000"/>
                          </a:solidFill>
                        </a:rPr>
                        <a:t>Lavage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24121"/>
                  </a:ext>
                </a:extLst>
              </a:tr>
              <a:tr h="726701">
                <a:tc>
                  <a:txBody>
                    <a:bodyPr/>
                    <a:lstStyle/>
                    <a:p>
                      <a:pPr algn="ctr">
                        <a:defRPr sz="1800" b="1"/>
                      </a:pPr>
                      <a:r>
                        <a:rPr dirty="0" err="1"/>
                        <a:t>Surblouse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tablier</a:t>
                      </a:r>
                      <a:r>
                        <a:rPr dirty="0"/>
                        <a:t>,</a:t>
                      </a:r>
                    </a:p>
                    <a:p>
                      <a:pPr algn="ctr">
                        <a:defRPr sz="1800" b="1"/>
                      </a:pPr>
                      <a:r>
                        <a:rPr dirty="0" err="1"/>
                        <a:t>gants</a:t>
                      </a:r>
                      <a:endParaRPr dirty="0"/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>
                          <a:solidFill>
                            <a:srgbClr val="FF0000"/>
                          </a:solidFill>
                        </a:rPr>
                        <a:t>Surblouse</a:t>
                      </a:r>
                      <a:r>
                        <a:rPr b="1" dirty="0">
                          <a:solidFill>
                            <a:srgbClr val="FF0000"/>
                          </a:solidFill>
                        </a:rPr>
                        <a:t> +</a:t>
                      </a:r>
                      <a:r>
                        <a:rPr b="1" dirty="0" err="1">
                          <a:solidFill>
                            <a:srgbClr val="FF0000"/>
                          </a:solidFill>
                        </a:rPr>
                        <a:t>gants</a:t>
                      </a:r>
                      <a:endParaRPr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0000"/>
                          </a:solidFill>
                        </a:defRPr>
                      </a:pPr>
                      <a:r>
                        <a:t>Surblouse </a:t>
                      </a:r>
                    </a:p>
                    <a:p>
                      <a:pPr algn="ctr">
                        <a:defRPr sz="1800" b="1">
                          <a:solidFill>
                            <a:srgbClr val="FF0000"/>
                          </a:solidFill>
                        </a:defRPr>
                      </a:pPr>
                      <a:r>
                        <a:t>+ gants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597790"/>
                  </a:ext>
                </a:extLst>
              </a:tr>
              <a:tr h="114741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MASQUE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 u="sng">
                          <a:solidFill>
                            <a:srgbClr val="FF0000"/>
                          </a:solidFill>
                        </a:defRPr>
                      </a:pPr>
                      <a:r>
                        <a:rPr dirty="0" err="1"/>
                        <a:t>Soignant</a:t>
                      </a:r>
                      <a:r>
                        <a:rPr u="none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u="none" dirty="0"/>
                        <a:t>FFP2</a:t>
                      </a:r>
                    </a:p>
                    <a:p>
                      <a:pPr algn="ctr">
                        <a:defRPr sz="1800" b="1" u="sng">
                          <a:solidFill>
                            <a:srgbClr val="00B050"/>
                          </a:solidFill>
                        </a:defRPr>
                      </a:pPr>
                      <a:r>
                        <a:rPr dirty="0"/>
                        <a:t>Patient </a:t>
                      </a:r>
                      <a:r>
                        <a:rPr u="none" dirty="0"/>
                        <a:t>chirurgical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 u="sng">
                          <a:solidFill>
                            <a:srgbClr val="FF0000"/>
                          </a:solidFill>
                        </a:defRPr>
                      </a:pPr>
                      <a:r>
                        <a:rPr dirty="0" err="1"/>
                        <a:t>Soignant</a:t>
                      </a:r>
                      <a:r>
                        <a:rPr dirty="0"/>
                        <a:t> </a:t>
                      </a:r>
                      <a:r>
                        <a:rPr u="none" dirty="0"/>
                        <a:t>chirurgical</a:t>
                      </a:r>
                    </a:p>
                    <a:p>
                      <a:pPr algn="ctr">
                        <a:defRPr sz="1800" b="1" u="sng">
                          <a:solidFill>
                            <a:srgbClr val="00B050"/>
                          </a:solidFill>
                        </a:defRPr>
                      </a:pPr>
                      <a:r>
                        <a:rPr dirty="0"/>
                        <a:t>Patient </a:t>
                      </a:r>
                    </a:p>
                    <a:p>
                      <a:pPr algn="ctr">
                        <a:defRPr sz="1800" b="1">
                          <a:solidFill>
                            <a:srgbClr val="00B050"/>
                          </a:solidFill>
                        </a:defRPr>
                      </a:pPr>
                      <a:r>
                        <a:rPr dirty="0"/>
                        <a:t>chirurgical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PS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074802"/>
                  </a:ext>
                </a:extLst>
              </a:tr>
              <a:tr h="60535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LINGE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TRT habituel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TRT habituel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TRT </a:t>
                      </a:r>
                    </a:p>
                    <a:p>
                      <a:pPr algn="ctr">
                        <a:defRPr sz="1800"/>
                      </a:pPr>
                      <a:r>
                        <a:rPr dirty="0" err="1"/>
                        <a:t>habituel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TRT </a:t>
                      </a:r>
                    </a:p>
                    <a:p>
                      <a:pPr algn="ctr">
                        <a:defRPr sz="1800"/>
                      </a:pPr>
                      <a:r>
                        <a:t>habituel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>
                          <a:solidFill>
                            <a:srgbClr val="FF0000"/>
                          </a:solidFill>
                        </a:rPr>
                        <a:t>Spécificité</a:t>
                      </a:r>
                      <a:r>
                        <a:rPr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b="1" dirty="0" err="1">
                          <a:solidFill>
                            <a:srgbClr val="FF0000"/>
                          </a:solidFill>
                        </a:rPr>
                        <a:t>si</a:t>
                      </a:r>
                      <a:r>
                        <a:rPr b="1" dirty="0">
                          <a:solidFill>
                            <a:srgbClr val="FF0000"/>
                          </a:solidFill>
                        </a:rPr>
                        <a:t> TRT &lt;60°C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529361"/>
                  </a:ext>
                </a:extLst>
              </a:tr>
              <a:tr h="102397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DASRI</a:t>
                      </a:r>
                    </a:p>
                  </a:txBody>
                  <a:tcPr marL="45720" marR="45720"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Dans la chambre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Dans la chambre </a:t>
                      </a:r>
                    </a:p>
                    <a:p>
                      <a:pPr algn="ctr">
                        <a:defRPr sz="1800" b="1">
                          <a:solidFill>
                            <a:srgbClr val="FF0000"/>
                          </a:solidFill>
                        </a:defRPr>
                      </a:pPr>
                      <a:r>
                        <a:rPr dirty="0"/>
                        <a:t>+ </a:t>
                      </a:r>
                      <a:r>
                        <a:rPr dirty="0" err="1"/>
                        <a:t>extérieur</a:t>
                      </a:r>
                      <a:r>
                        <a:rPr dirty="0"/>
                        <a:t> 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Dans la chambre</a:t>
                      </a:r>
                    </a:p>
                    <a:p>
                      <a:pPr algn="ctr">
                        <a:defRPr sz="1800" b="1">
                          <a:solidFill>
                            <a:srgbClr val="FF0000"/>
                          </a:solidFill>
                        </a:defRPr>
                      </a:pPr>
                      <a:r>
                        <a:t>+ extérieur 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/>
                        <a:t>Dans la chambre</a:t>
                      </a:r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 err="1"/>
                        <a:t>Dans</a:t>
                      </a:r>
                      <a:r>
                        <a:rPr dirty="0"/>
                        <a:t> la </a:t>
                      </a:r>
                      <a:r>
                        <a:rPr dirty="0" err="1"/>
                        <a:t>chambre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89811"/>
                  </a:ext>
                </a:extLst>
              </a:tr>
            </a:tbl>
          </a:graphicData>
        </a:graphic>
      </p:graphicFrame>
      <p:pic>
        <p:nvPicPr>
          <p:cNvPr id="4" name="Diapo 12">
            <a:hlinkClick r:id="" action="ppaction://media"/>
            <a:extLst>
              <a:ext uri="{FF2B5EF4-FFF2-40B4-BE49-F238E27FC236}">
                <a16:creationId xmlns:a16="http://schemas.microsoft.com/office/drawing/2014/main" id="{62594B9B-D576-06CF-61C0-6C84C7823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0759" y="143113"/>
            <a:ext cx="1066111" cy="106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4. Précautions complémentaires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D1654C-D51F-B614-7049-63600D4B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73546"/>
            <a:ext cx="44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/>
              <a:t>Isolement protecteur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2EEA35-243D-DD49-F9C5-D41288DE7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7" y="1568459"/>
            <a:ext cx="3179417" cy="27327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D72EBB-E117-792D-BA32-B9F18F983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13" y="1042878"/>
            <a:ext cx="10818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Protéger un patient aux défenses immunitaires affaiblies contre le risque infectieux</a:t>
            </a:r>
          </a:p>
        </p:txBody>
      </p:sp>
      <p:pic>
        <p:nvPicPr>
          <p:cNvPr id="6" name="Image 5" descr="Une image contenant texte, capture d’écran, Police, vert&#10;&#10;Description générée automatiquement">
            <a:extLst>
              <a:ext uri="{FF2B5EF4-FFF2-40B4-BE49-F238E27FC236}">
                <a16:creationId xmlns:a16="http://schemas.microsoft.com/office/drawing/2014/main" id="{10DB70F6-CC41-9532-23DE-990884B21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02" y="1412210"/>
            <a:ext cx="3974178" cy="3471898"/>
          </a:xfrm>
          <a:prstGeom prst="rect">
            <a:avLst/>
          </a:prstGeom>
        </p:spPr>
      </p:pic>
      <p:pic>
        <p:nvPicPr>
          <p:cNvPr id="8" name="Image 7" descr="Une image contenant machine&#10;&#10;Description générée automatiquement">
            <a:extLst>
              <a:ext uri="{FF2B5EF4-FFF2-40B4-BE49-F238E27FC236}">
                <a16:creationId xmlns:a16="http://schemas.microsoft.com/office/drawing/2014/main" id="{947E6F16-8A36-9612-45D5-74760466C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80" y="1613025"/>
            <a:ext cx="4961520" cy="26435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05927D-C9B1-DC28-968F-D209FAC9C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97" y="4929535"/>
            <a:ext cx="630504" cy="19002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611F7F-7441-4555-A774-86E4F8770D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6422" y="5032308"/>
            <a:ext cx="2682962" cy="1694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819ED-E5FE-016D-964E-73E10431AE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259" y="5514395"/>
            <a:ext cx="1555570" cy="13078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4B34B3-130F-7F33-3744-749511C755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804" y="4956675"/>
            <a:ext cx="1778340" cy="179308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E36C74-9C3E-0BA2-E1E5-A2221F3517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3702" y="4906836"/>
            <a:ext cx="751753" cy="1854115"/>
          </a:xfrm>
          <a:prstGeom prst="rect">
            <a:avLst/>
          </a:prstGeom>
        </p:spPr>
      </p:pic>
      <p:pic>
        <p:nvPicPr>
          <p:cNvPr id="2" name="Image 1" descr="Une image contenant texte, boîte, conteneur, carte de visite&#10;&#10;Description générée automatiquement">
            <a:extLst>
              <a:ext uri="{FF2B5EF4-FFF2-40B4-BE49-F238E27FC236}">
                <a16:creationId xmlns:a16="http://schemas.microsoft.com/office/drawing/2014/main" id="{6AE173B6-ECA1-3695-9D82-D011DCDE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83" y="4799482"/>
            <a:ext cx="24336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FF25008-F364-5567-A945-18E99AED77CA}"/>
              </a:ext>
            </a:extLst>
          </p:cNvPr>
          <p:cNvCxnSpPr>
            <a:cxnSpLocks/>
          </p:cNvCxnSpPr>
          <p:nvPr/>
        </p:nvCxnSpPr>
        <p:spPr>
          <a:xfrm>
            <a:off x="4179774" y="5032308"/>
            <a:ext cx="8091248" cy="1413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432D474-0A3D-9CFD-EFBA-6B2329F54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70" y="4350727"/>
            <a:ext cx="1188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24h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B700D3-B960-4915-5D67-549D0283B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97" y="4604265"/>
            <a:ext cx="25704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A utiliser pour soins de bouche </a:t>
            </a:r>
          </a:p>
        </p:txBody>
      </p:sp>
      <p:sp>
        <p:nvSpPr>
          <p:cNvPr id="12" name="Flèche : angle droit 11">
            <a:extLst>
              <a:ext uri="{FF2B5EF4-FFF2-40B4-BE49-F238E27FC236}">
                <a16:creationId xmlns:a16="http://schemas.microsoft.com/office/drawing/2014/main" id="{54C9DB15-7131-ADD6-B4E2-4E9D416B3F4D}"/>
              </a:ext>
            </a:extLst>
          </p:cNvPr>
          <p:cNvSpPr/>
          <p:nvPr/>
        </p:nvSpPr>
        <p:spPr>
          <a:xfrm rot="16200000" flipV="1">
            <a:off x="482097" y="4289558"/>
            <a:ext cx="434278" cy="708466"/>
          </a:xfrm>
          <a:prstGeom prst="ben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03D437B-D806-9998-A5B9-51EC0C23ACA7}"/>
              </a:ext>
            </a:extLst>
          </p:cNvPr>
          <p:cNvCxnSpPr>
            <a:cxnSpLocks/>
          </p:cNvCxnSpPr>
          <p:nvPr/>
        </p:nvCxnSpPr>
        <p:spPr>
          <a:xfrm flipV="1">
            <a:off x="4179774" y="4717313"/>
            <a:ext cx="7774361" cy="19614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Diapo 12">
            <a:hlinkClick r:id="" action="ppaction://media"/>
            <a:extLst>
              <a:ext uri="{FF2B5EF4-FFF2-40B4-BE49-F238E27FC236}">
                <a16:creationId xmlns:a16="http://schemas.microsoft.com/office/drawing/2014/main" id="{5A8E1792-553F-33A3-3847-B61D9CD76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12720" y="178277"/>
            <a:ext cx="841415" cy="8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 autoUpdateAnimBg="0"/>
      <p:bldP spid="5" grpId="0" autoUpdateAnimBg="0"/>
      <p:bldP spid="9" grpId="0" autoUpdateAnimBg="0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5. Pressurisation des chambres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D7F7604-3217-CDB3-B819-C4E552434FBD}"/>
              </a:ext>
            </a:extLst>
          </p:cNvPr>
          <p:cNvGrpSpPr/>
          <p:nvPr/>
        </p:nvGrpSpPr>
        <p:grpSpPr>
          <a:xfrm>
            <a:off x="6193445" y="1216378"/>
            <a:ext cx="5126309" cy="4591958"/>
            <a:chOff x="2466476" y="107043"/>
            <a:chExt cx="6768237" cy="629738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8D534E-A6BB-37CA-9517-938A1AA711A9}"/>
                </a:ext>
              </a:extLst>
            </p:cNvPr>
            <p:cNvSpPr/>
            <p:nvPr/>
          </p:nvSpPr>
          <p:spPr>
            <a:xfrm>
              <a:off x="3202214" y="2358571"/>
              <a:ext cx="6032499" cy="4045857"/>
            </a:xfrm>
            <a:prstGeom prst="rect">
              <a:avLst/>
            </a:prstGeom>
            <a:solidFill>
              <a:srgbClr val="000000">
                <a:alpha val="1000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AC1F494-9AFC-9870-2251-3A32DB8F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328" y="107043"/>
              <a:ext cx="2960915" cy="2353128"/>
            </a:xfrm>
            <a:prstGeom prst="rect">
              <a:avLst/>
            </a:prstGeom>
          </p:spPr>
        </p:pic>
        <p:pic>
          <p:nvPicPr>
            <p:cNvPr id="30" name="Image 29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3A57E94A-10E4-DE38-D947-64A3A856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4400" y="3347519"/>
              <a:ext cx="4920342" cy="299324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5988861-1416-CD11-F0AF-A9E2458C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1185" y="2356757"/>
              <a:ext cx="1618343" cy="1618343"/>
            </a:xfrm>
            <a:prstGeom prst="rect">
              <a:avLst/>
            </a:prstGeom>
          </p:spPr>
        </p:pic>
        <p:sp>
          <p:nvSpPr>
            <p:cNvPr id="32" name="Flèche : virage 31">
              <a:extLst>
                <a:ext uri="{FF2B5EF4-FFF2-40B4-BE49-F238E27FC236}">
                  <a16:creationId xmlns:a16="http://schemas.microsoft.com/office/drawing/2014/main" id="{CD7A5DF8-5DCC-AF0F-DE8F-CA1BABBD162E}"/>
                </a:ext>
              </a:extLst>
            </p:cNvPr>
            <p:cNvSpPr/>
            <p:nvPr/>
          </p:nvSpPr>
          <p:spPr>
            <a:xfrm rot="15720000" flipV="1">
              <a:off x="8170926" y="2726610"/>
              <a:ext cx="807356" cy="453572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CE6EDBC1-4CDB-54AF-36A7-5C2C2AE914F1}"/>
                </a:ext>
              </a:extLst>
            </p:cNvPr>
            <p:cNvSpPr/>
            <p:nvPr/>
          </p:nvSpPr>
          <p:spPr>
            <a:xfrm>
              <a:off x="3147785" y="3002642"/>
              <a:ext cx="117928" cy="3401785"/>
            </a:xfrm>
            <a:prstGeom prst="round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4" name="Flèche : virage 33">
              <a:extLst>
                <a:ext uri="{FF2B5EF4-FFF2-40B4-BE49-F238E27FC236}">
                  <a16:creationId xmlns:a16="http://schemas.microsoft.com/office/drawing/2014/main" id="{E05676D3-4D99-B043-C1B7-3D957E2EA393}"/>
                </a:ext>
              </a:extLst>
            </p:cNvPr>
            <p:cNvSpPr/>
            <p:nvPr/>
          </p:nvSpPr>
          <p:spPr>
            <a:xfrm rot="2280000" flipV="1">
              <a:off x="2466476" y="5656535"/>
              <a:ext cx="562429" cy="453572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442905A-E3E0-8083-19E1-2EC521AD0B2D}"/>
              </a:ext>
            </a:extLst>
          </p:cNvPr>
          <p:cNvGrpSpPr/>
          <p:nvPr/>
        </p:nvGrpSpPr>
        <p:grpSpPr>
          <a:xfrm>
            <a:off x="601312" y="1889251"/>
            <a:ext cx="4767586" cy="4000729"/>
            <a:chOff x="5619200" y="1931986"/>
            <a:chExt cx="5919657" cy="44543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72793C-C019-893F-1CE1-68C63928B220}"/>
                </a:ext>
              </a:extLst>
            </p:cNvPr>
            <p:cNvSpPr/>
            <p:nvPr/>
          </p:nvSpPr>
          <p:spPr>
            <a:xfrm>
              <a:off x="5951050" y="3016487"/>
              <a:ext cx="5587807" cy="3369799"/>
            </a:xfrm>
            <a:prstGeom prst="rect">
              <a:avLst/>
            </a:prstGeom>
            <a:solidFill>
              <a:srgbClr val="000000">
                <a:alpha val="1000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pic>
          <p:nvPicPr>
            <p:cNvPr id="22" name="Image 21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C0A98957-B32C-7224-86C7-CB70A9AC5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4646" y="3840183"/>
              <a:ext cx="4557634" cy="2493081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02209E5-2B26-ACC7-4A56-0BCD2B55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7475" y="3014976"/>
              <a:ext cx="1499045" cy="1347920"/>
            </a:xfrm>
            <a:prstGeom prst="rect">
              <a:avLst/>
            </a:prstGeom>
          </p:spPr>
        </p:pic>
        <p:sp>
          <p:nvSpPr>
            <p:cNvPr id="24" name="Flèche : virage 23">
              <a:extLst>
                <a:ext uri="{FF2B5EF4-FFF2-40B4-BE49-F238E27FC236}">
                  <a16:creationId xmlns:a16="http://schemas.microsoft.com/office/drawing/2014/main" id="{B8FB4810-A413-669F-080C-87B306794931}"/>
                </a:ext>
              </a:extLst>
            </p:cNvPr>
            <p:cNvSpPr/>
            <p:nvPr/>
          </p:nvSpPr>
          <p:spPr>
            <a:xfrm rot="20040000" flipH="1" flipV="1">
              <a:off x="10339327" y="3339525"/>
              <a:ext cx="905980" cy="420136"/>
            </a:xfrm>
            <a:prstGeom prst="ben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599EC74-1490-1A68-73DB-7668AC2AE6BD}"/>
                </a:ext>
              </a:extLst>
            </p:cNvPr>
            <p:cNvSpPr/>
            <p:nvPr/>
          </p:nvSpPr>
          <p:spPr>
            <a:xfrm>
              <a:off x="5900634" y="3552934"/>
              <a:ext cx="109235" cy="2833351"/>
            </a:xfrm>
            <a:prstGeom prst="round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6" name="Flèche : virage 25">
              <a:extLst>
                <a:ext uri="{FF2B5EF4-FFF2-40B4-BE49-F238E27FC236}">
                  <a16:creationId xmlns:a16="http://schemas.microsoft.com/office/drawing/2014/main" id="{C03B9F21-6987-A4C5-C332-21D68FD5EB2C}"/>
                </a:ext>
              </a:extLst>
            </p:cNvPr>
            <p:cNvSpPr/>
            <p:nvPr/>
          </p:nvSpPr>
          <p:spPr>
            <a:xfrm rot="2280000" flipH="1" flipV="1">
              <a:off x="5619200" y="5893321"/>
              <a:ext cx="667388" cy="377781"/>
            </a:xfrm>
            <a:prstGeom prst="ben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27" name="Image 26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2AB3F45A-9FF1-4547-B23E-52594AA60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220000">
              <a:off x="10100808" y="1636032"/>
              <a:ext cx="1007383" cy="1599292"/>
            </a:xfrm>
            <a:prstGeom prst="rect">
              <a:avLst/>
            </a:prstGeom>
          </p:spPr>
        </p:pic>
      </p:grpSp>
      <p:pic>
        <p:nvPicPr>
          <p:cNvPr id="2" name="Diapo 13">
            <a:hlinkClick r:id="" action="ppaction://media"/>
            <a:extLst>
              <a:ext uri="{FF2B5EF4-FFF2-40B4-BE49-F238E27FC236}">
                <a16:creationId xmlns:a16="http://schemas.microsoft.com/office/drawing/2014/main" id="{AC9E1DA6-035D-15E6-77AB-B22436878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6373" y="990111"/>
            <a:ext cx="1210663" cy="12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6. Soins d’hygiène et diminution des microbes endogènes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69149820-BA2F-C8D5-B92E-E4A0EA73E983}"/>
              </a:ext>
            </a:extLst>
          </p:cNvPr>
          <p:cNvSpPr txBox="1">
            <a:spLocks/>
          </p:cNvSpPr>
          <p:nvPr/>
        </p:nvSpPr>
        <p:spPr bwMode="auto">
          <a:xfrm>
            <a:off x="129997" y="704850"/>
            <a:ext cx="617502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sz="2000" b="1" u="sng" dirty="0">
                <a:latin typeface="Century Gothic (Corps)"/>
              </a:rPr>
              <a:t>Matériel de toilette spécifique</a:t>
            </a:r>
          </a:p>
        </p:txBody>
      </p:sp>
      <p:pic>
        <p:nvPicPr>
          <p:cNvPr id="4" name="Picture 2" descr="C:\Users\Yanni\Documents\REANIMATION POLYVALENTE emploi\Etudiants infirmiers stage\Cours IFSI\IFAS\Role AS en réanimation\Toilette sèche en réanimation\20210306_001424 - Copie.jpg">
            <a:extLst>
              <a:ext uri="{FF2B5EF4-FFF2-40B4-BE49-F238E27FC236}">
                <a16:creationId xmlns:a16="http://schemas.microsoft.com/office/drawing/2014/main" id="{D68CD04D-8BC8-4F2A-FA1A-6F1AE5EEA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" y="1181053"/>
            <a:ext cx="1286200" cy="237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Yanni\Documents\REANIMATION POLYVALENTE emploi\Etudiants infirmiers stage\Cours IFSI\IFAS\Role AS en réanimation\Toilette sèche en réanimation\20210314_024852 - Copie.jpg">
            <a:extLst>
              <a:ext uri="{FF2B5EF4-FFF2-40B4-BE49-F238E27FC236}">
                <a16:creationId xmlns:a16="http://schemas.microsoft.com/office/drawing/2014/main" id="{4223558B-B15A-335B-903B-CB57CD55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09" y="1191224"/>
            <a:ext cx="1434748" cy="223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Yanni\Documents\REANIMATION POLYVALENTE emploi\Etudiants infirmiers stage\Cours IFSI\IFAS\Role AS en réanimation\Toilette sèche en réanimation\shampoo cap.jpg">
            <a:extLst>
              <a:ext uri="{FF2B5EF4-FFF2-40B4-BE49-F238E27FC236}">
                <a16:creationId xmlns:a16="http://schemas.microsoft.com/office/drawing/2014/main" id="{8CFEC31B-26E0-1E5D-9F3E-5EC18790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0" y="4232698"/>
            <a:ext cx="1674787" cy="21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355C555E-55D3-9589-4F35-82C0BB368F2E}"/>
              </a:ext>
            </a:extLst>
          </p:cNvPr>
          <p:cNvSpPr txBox="1">
            <a:spLocks/>
          </p:cNvSpPr>
          <p:nvPr/>
        </p:nvSpPr>
        <p:spPr bwMode="auto">
          <a:xfrm>
            <a:off x="178678" y="3527456"/>
            <a:ext cx="15843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dirty="0">
                <a:latin typeface="Century Gothic (Corps)"/>
              </a:rPr>
              <a:t>Lingettes à l’aloe-</a:t>
            </a:r>
            <a:r>
              <a:rPr lang="fr-FR" altLang="fr-FR" dirty="0" err="1">
                <a:latin typeface="Century Gothic (Corps)"/>
              </a:rPr>
              <a:t>vera</a:t>
            </a:r>
            <a:endParaRPr lang="fr-FR" altLang="fr-FR" dirty="0">
              <a:latin typeface="Century Gothic (Corps)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165CC224-8B38-D350-D362-00A22475C039}"/>
              </a:ext>
            </a:extLst>
          </p:cNvPr>
          <p:cNvSpPr txBox="1">
            <a:spLocks/>
          </p:cNvSpPr>
          <p:nvPr/>
        </p:nvSpPr>
        <p:spPr bwMode="auto">
          <a:xfrm>
            <a:off x="2209445" y="3403915"/>
            <a:ext cx="2016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dirty="0">
                <a:latin typeface="Century Gothic (Corps)"/>
              </a:rPr>
              <a:t>Lingettes </a:t>
            </a:r>
            <a:r>
              <a:rPr lang="fr-FR" altLang="fr-FR" dirty="0" err="1">
                <a:latin typeface="Century Gothic (Corps)"/>
              </a:rPr>
              <a:t>Chlorexidine</a:t>
            </a:r>
            <a:r>
              <a:rPr lang="fr-FR" altLang="fr-FR" dirty="0">
                <a:latin typeface="Century Gothic (Corps)"/>
              </a:rPr>
              <a:t> 2%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6230EB26-AF17-D295-46E8-2B8D0B391784}"/>
              </a:ext>
            </a:extLst>
          </p:cNvPr>
          <p:cNvSpPr txBox="1">
            <a:spLocks/>
          </p:cNvSpPr>
          <p:nvPr/>
        </p:nvSpPr>
        <p:spPr bwMode="auto">
          <a:xfrm>
            <a:off x="395061" y="6469305"/>
            <a:ext cx="2819448" cy="1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dirty="0">
                <a:latin typeface="Century Gothic (Corps)"/>
              </a:rPr>
              <a:t>Bonnet shampoing sec</a:t>
            </a:r>
          </a:p>
        </p:txBody>
      </p:sp>
      <p:pic>
        <p:nvPicPr>
          <p:cNvPr id="10" name="Picture 12" descr="C:\Users\Yanni\Documents\REANIMATION POLYVALENTE emploi\Etudiants infirmiers stage\Cours IFSI\IFAS\Role AS en réanimation\Toilette sèche en réanimation\20210314_024806 - Copie.jpg">
            <a:extLst>
              <a:ext uri="{FF2B5EF4-FFF2-40B4-BE49-F238E27FC236}">
                <a16:creationId xmlns:a16="http://schemas.microsoft.com/office/drawing/2014/main" id="{CD8D12B3-377E-1F4D-5CE0-DC5835F2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36" y="704850"/>
            <a:ext cx="4894544" cy="237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Yanni\Documents\REANIMATION POLYVALENTE emploi\Etudiants infirmiers stage\Cours IFSI\IFAS\Role AS en réanimation\Toilette sèche en réanimation\toilettes comment faire.jpg">
            <a:extLst>
              <a:ext uri="{FF2B5EF4-FFF2-40B4-BE49-F238E27FC236}">
                <a16:creationId xmlns:a16="http://schemas.microsoft.com/office/drawing/2014/main" id="{6ED9E385-59B6-C54E-B393-9F981B77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80" y="3448353"/>
            <a:ext cx="7591639" cy="34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iapo 15">
            <a:hlinkClick r:id="" action="ppaction://media"/>
            <a:extLst>
              <a:ext uri="{FF2B5EF4-FFF2-40B4-BE49-F238E27FC236}">
                <a16:creationId xmlns:a16="http://schemas.microsoft.com/office/drawing/2014/main" id="{EEEFBB6D-7D16-4AD5-9C32-F7573EA2C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1467" y="873918"/>
            <a:ext cx="886349" cy="8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6. Soins d’hygiène et diminution des microbes endogènes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69149820-BA2F-C8D5-B92E-E4A0EA73E983}"/>
              </a:ext>
            </a:extLst>
          </p:cNvPr>
          <p:cNvSpPr txBox="1">
            <a:spLocks/>
          </p:cNvSpPr>
          <p:nvPr/>
        </p:nvSpPr>
        <p:spPr bwMode="auto">
          <a:xfrm>
            <a:off x="129997" y="704850"/>
            <a:ext cx="3301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sz="2000" b="1" u="sng" dirty="0">
                <a:latin typeface="Century Gothic (Corps)"/>
              </a:rPr>
              <a:t>Prévention des PAVM</a:t>
            </a:r>
          </a:p>
        </p:txBody>
      </p:sp>
      <p:pic>
        <p:nvPicPr>
          <p:cNvPr id="13" name="Image 12" descr="Une image contenant dessin, croquis, diagramme, Dessin au trait&#10;&#10;Description générée automatiquement">
            <a:extLst>
              <a:ext uri="{FF2B5EF4-FFF2-40B4-BE49-F238E27FC236}">
                <a16:creationId xmlns:a16="http://schemas.microsoft.com/office/drawing/2014/main" id="{8278F1F3-FEBF-71D9-48A9-C9AAEAA56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4470400" cy="5664152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FB78DE1-5ADD-3214-44E5-3977ECCDC20A}"/>
              </a:ext>
            </a:extLst>
          </p:cNvPr>
          <p:cNvCxnSpPr>
            <a:cxnSpLocks/>
          </p:cNvCxnSpPr>
          <p:nvPr/>
        </p:nvCxnSpPr>
        <p:spPr>
          <a:xfrm>
            <a:off x="2235200" y="1828800"/>
            <a:ext cx="203200" cy="1600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3F6D433C-26FB-B57E-4C5D-6BC47BC1CACF}"/>
              </a:ext>
            </a:extLst>
          </p:cNvPr>
          <p:cNvSpPr/>
          <p:nvPr/>
        </p:nvSpPr>
        <p:spPr>
          <a:xfrm>
            <a:off x="1429593" y="2278896"/>
            <a:ext cx="816896" cy="1062615"/>
          </a:xfrm>
          <a:custGeom>
            <a:avLst/>
            <a:gdLst>
              <a:gd name="connsiteX0" fmla="*/ 4096 w 816896"/>
              <a:gd name="connsiteY0" fmla="*/ 46615 h 1062615"/>
              <a:gd name="connsiteX1" fmla="*/ 83118 w 816896"/>
              <a:gd name="connsiteY1" fmla="*/ 35326 h 1062615"/>
              <a:gd name="connsiteX2" fmla="*/ 568540 w 816896"/>
              <a:gd name="connsiteY2" fmla="*/ 91771 h 1062615"/>
              <a:gd name="connsiteX3" fmla="*/ 816896 w 816896"/>
              <a:gd name="connsiteY3" fmla="*/ 1062615 h 106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896" h="1062615">
                <a:moveTo>
                  <a:pt x="4096" y="46615"/>
                </a:moveTo>
                <a:cubicBezTo>
                  <a:pt x="-3430" y="37207"/>
                  <a:pt x="-10956" y="27800"/>
                  <a:pt x="83118" y="35326"/>
                </a:cubicBezTo>
                <a:cubicBezTo>
                  <a:pt x="177192" y="42852"/>
                  <a:pt x="446244" y="-79444"/>
                  <a:pt x="568540" y="91771"/>
                </a:cubicBezTo>
                <a:cubicBezTo>
                  <a:pt x="690836" y="262986"/>
                  <a:pt x="753866" y="662800"/>
                  <a:pt x="816896" y="106261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456522C-FA70-B418-7778-2E5C07F7F194}"/>
              </a:ext>
            </a:extLst>
          </p:cNvPr>
          <p:cNvCxnSpPr>
            <a:cxnSpLocks/>
          </p:cNvCxnSpPr>
          <p:nvPr/>
        </p:nvCxnSpPr>
        <p:spPr>
          <a:xfrm>
            <a:off x="2178756" y="2841989"/>
            <a:ext cx="101600" cy="6462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B1CFC160-3021-CF9F-F714-321795CDE7CA}"/>
              </a:ext>
            </a:extLst>
          </p:cNvPr>
          <p:cNvSpPr/>
          <p:nvPr/>
        </p:nvSpPr>
        <p:spPr>
          <a:xfrm>
            <a:off x="2379408" y="2517641"/>
            <a:ext cx="217036" cy="1106092"/>
          </a:xfrm>
          <a:custGeom>
            <a:avLst/>
            <a:gdLst>
              <a:gd name="connsiteX0" fmla="*/ 217036 w 217036"/>
              <a:gd name="connsiteY0" fmla="*/ 1106092 h 1106092"/>
              <a:gd name="connsiteX1" fmla="*/ 115436 w 217036"/>
              <a:gd name="connsiteY1" fmla="*/ 78803 h 1106092"/>
              <a:gd name="connsiteX2" fmla="*/ 2548 w 217036"/>
              <a:gd name="connsiteY2" fmla="*/ 135248 h 1106092"/>
              <a:gd name="connsiteX3" fmla="*/ 47703 w 217036"/>
              <a:gd name="connsiteY3" fmla="*/ 654537 h 110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36" h="1106092">
                <a:moveTo>
                  <a:pt x="217036" y="1106092"/>
                </a:moveTo>
                <a:cubicBezTo>
                  <a:pt x="184110" y="673351"/>
                  <a:pt x="151184" y="240610"/>
                  <a:pt x="115436" y="78803"/>
                </a:cubicBezTo>
                <a:cubicBezTo>
                  <a:pt x="79688" y="-83004"/>
                  <a:pt x="13837" y="39292"/>
                  <a:pt x="2548" y="135248"/>
                </a:cubicBezTo>
                <a:cubicBezTo>
                  <a:pt x="-8741" y="231204"/>
                  <a:pt x="19481" y="442870"/>
                  <a:pt x="47703" y="654537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E7C26D8-7B1B-1117-7BA2-74DE7B18E98A}"/>
              </a:ext>
            </a:extLst>
          </p:cNvPr>
          <p:cNvCxnSpPr>
            <a:cxnSpLocks/>
          </p:cNvCxnSpPr>
          <p:nvPr/>
        </p:nvCxnSpPr>
        <p:spPr>
          <a:xfrm flipH="1">
            <a:off x="2280356" y="4255911"/>
            <a:ext cx="56444" cy="99342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 descr="Une image contenant dessin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BE6A8CE5-61D5-24D6-DC95-8FE2F1322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39" y="1478203"/>
            <a:ext cx="431650" cy="44009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2" name="Image 31" descr="Une image contenant dessin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23008B57-F162-34EC-8EC4-788C9F57C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4" y="3632651"/>
            <a:ext cx="396087" cy="40383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3" name="Image 32" descr="Une image contenant dessin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CADEB1B8-D7FF-52E1-E9BA-0CF6AE077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54" y="1975556"/>
            <a:ext cx="297736" cy="30355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4" name="Image 33" descr="Une image contenant dessin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82253EA2-989B-D64D-EC01-83A54D761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8" y="5615581"/>
            <a:ext cx="431650" cy="44009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35" name="Sous-titre 2">
            <a:extLst>
              <a:ext uri="{FF2B5EF4-FFF2-40B4-BE49-F238E27FC236}">
                <a16:creationId xmlns:a16="http://schemas.microsoft.com/office/drawing/2014/main" id="{98304B2C-F718-AA13-F0C9-937321F39323}"/>
              </a:ext>
            </a:extLst>
          </p:cNvPr>
          <p:cNvSpPr txBox="1">
            <a:spLocks/>
          </p:cNvSpPr>
          <p:nvPr/>
        </p:nvSpPr>
        <p:spPr bwMode="auto">
          <a:xfrm>
            <a:off x="4470400" y="666472"/>
            <a:ext cx="3301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entury Gothic (Corps)"/>
              </a:rPr>
              <a:t>Soins de bouches ++ </a:t>
            </a:r>
          </a:p>
        </p:txBody>
      </p:sp>
      <p:pic>
        <p:nvPicPr>
          <p:cNvPr id="36" name="Picture 2" descr="C:\Users\Yanni\Documents\REANIMATION POLYVALENTE emploi\Etudiants infirmiers stage\Cours IFSI\IFAS\Role AS en réanimation\Image\142486008_103373938435993_6705306876950223393_n.jpg">
            <a:extLst>
              <a:ext uri="{FF2B5EF4-FFF2-40B4-BE49-F238E27FC236}">
                <a16:creationId xmlns:a16="http://schemas.microsoft.com/office/drawing/2014/main" id="{D337333C-A020-2D17-F054-989E8DEE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876" y="621734"/>
            <a:ext cx="3624127" cy="241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FBBC1F5-5229-8328-A0F3-158593B7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01" y="1038421"/>
            <a:ext cx="2796296" cy="190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 descr="Une image contenant jaune&#10;&#10;Description générée automatiquement">
            <a:extLst>
              <a:ext uri="{FF2B5EF4-FFF2-40B4-BE49-F238E27FC236}">
                <a16:creationId xmlns:a16="http://schemas.microsoft.com/office/drawing/2014/main" id="{AEBBC234-6801-661D-C059-3924DD83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54848" y="1606342"/>
            <a:ext cx="2745750" cy="8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 descr="Une image contenant pièce, scène, Équipement médical, chambre d’hôpital&#10;&#10;Description générée automatiquement">
            <a:extLst>
              <a:ext uri="{FF2B5EF4-FFF2-40B4-BE49-F238E27FC236}">
                <a16:creationId xmlns:a16="http://schemas.microsoft.com/office/drawing/2014/main" id="{4F6B9FA6-8626-E6EF-7713-2FB6FF4C4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01" y="2963620"/>
            <a:ext cx="2208996" cy="1753570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5E61735-F606-43B1-956B-9DAB7B80EB4F}"/>
              </a:ext>
            </a:extLst>
          </p:cNvPr>
          <p:cNvSpPr txBox="1">
            <a:spLocks/>
          </p:cNvSpPr>
          <p:nvPr/>
        </p:nvSpPr>
        <p:spPr bwMode="auto">
          <a:xfrm>
            <a:off x="4536701" y="4714466"/>
            <a:ext cx="318490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entury Gothic (Corps)"/>
              </a:rPr>
              <a:t>Proclive à 45°</a:t>
            </a:r>
          </a:p>
        </p:txBody>
      </p:sp>
      <p:pic>
        <p:nvPicPr>
          <p:cNvPr id="42" name="Picture 9" descr="C:\Users\Yanni\Documents\REANIMATION POLYVALENTE emploi\Etudiants infirmiers stage\Cours IFSI\Cours de réa année 2020\Images\Ballonet intubation.jpg">
            <a:extLst>
              <a:ext uri="{FF2B5EF4-FFF2-40B4-BE49-F238E27FC236}">
                <a16:creationId xmlns:a16="http://schemas.microsoft.com/office/drawing/2014/main" id="{68A53BC1-4BAF-457E-44D7-694776F5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86" y="5042584"/>
            <a:ext cx="1178214" cy="149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ous-titre 2">
            <a:extLst>
              <a:ext uri="{FF2B5EF4-FFF2-40B4-BE49-F238E27FC236}">
                <a16:creationId xmlns:a16="http://schemas.microsoft.com/office/drawing/2014/main" id="{5C9E97B3-129C-93D5-D13E-6E7614DA3265}"/>
              </a:ext>
            </a:extLst>
          </p:cNvPr>
          <p:cNvSpPr txBox="1">
            <a:spLocks/>
          </p:cNvSpPr>
          <p:nvPr/>
        </p:nvSpPr>
        <p:spPr bwMode="auto">
          <a:xfrm>
            <a:off x="4536701" y="6504177"/>
            <a:ext cx="2777564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entury Gothic (Corps)"/>
              </a:rPr>
              <a:t>Contrôle ballonnet</a:t>
            </a:r>
          </a:p>
        </p:txBody>
      </p:sp>
      <p:pic>
        <p:nvPicPr>
          <p:cNvPr id="45" name="Image 44" descr="Une image contenant mur, intérieur, encombré&#10;&#10;Description générée automatiquement">
            <a:extLst>
              <a:ext uri="{FF2B5EF4-FFF2-40B4-BE49-F238E27FC236}">
                <a16:creationId xmlns:a16="http://schemas.microsoft.com/office/drawing/2014/main" id="{D7E3E784-0847-C0F8-4AB9-7DD9B5772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363" y="2944986"/>
            <a:ext cx="1227599" cy="3134296"/>
          </a:xfrm>
          <a:prstGeom prst="rect">
            <a:avLst/>
          </a:prstGeom>
        </p:spPr>
      </p:pic>
      <p:pic>
        <p:nvPicPr>
          <p:cNvPr id="49" name="Image 48" descr="Une image contenant Équipement médical, Électroménager, électroménager, Mixeur électrique&#10;&#10;Description générée automatiquement">
            <a:extLst>
              <a:ext uri="{FF2B5EF4-FFF2-40B4-BE49-F238E27FC236}">
                <a16:creationId xmlns:a16="http://schemas.microsoft.com/office/drawing/2014/main" id="{0797D3AA-C7FD-EFB3-5A34-83E204B41B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3" y="3491740"/>
            <a:ext cx="3401626" cy="2858202"/>
          </a:xfrm>
          <a:prstGeom prst="rect">
            <a:avLst/>
          </a:prstGeom>
        </p:spPr>
      </p:pic>
      <p:sp>
        <p:nvSpPr>
          <p:cNvPr id="50" name="Sous-titre 2">
            <a:extLst>
              <a:ext uri="{FF2B5EF4-FFF2-40B4-BE49-F238E27FC236}">
                <a16:creationId xmlns:a16="http://schemas.microsoft.com/office/drawing/2014/main" id="{0654BDE8-EA0A-31FD-B4E5-FFBCB971B5ED}"/>
              </a:ext>
            </a:extLst>
          </p:cNvPr>
          <p:cNvSpPr txBox="1">
            <a:spLocks/>
          </p:cNvSpPr>
          <p:nvPr/>
        </p:nvSpPr>
        <p:spPr bwMode="auto">
          <a:xfrm>
            <a:off x="6872754" y="6297802"/>
            <a:ext cx="3694789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entury Gothic (Corps)"/>
              </a:rPr>
              <a:t>+/- Aspiration sous glottique</a:t>
            </a:r>
          </a:p>
        </p:txBody>
      </p:sp>
      <p:sp>
        <p:nvSpPr>
          <p:cNvPr id="51" name="Sous-titre 2">
            <a:extLst>
              <a:ext uri="{FF2B5EF4-FFF2-40B4-BE49-F238E27FC236}">
                <a16:creationId xmlns:a16="http://schemas.microsoft.com/office/drawing/2014/main" id="{D362501E-7C6A-88AE-D687-6507A75C0C05}"/>
              </a:ext>
            </a:extLst>
          </p:cNvPr>
          <p:cNvSpPr txBox="1">
            <a:spLocks/>
          </p:cNvSpPr>
          <p:nvPr/>
        </p:nvSpPr>
        <p:spPr bwMode="auto">
          <a:xfrm>
            <a:off x="10456182" y="6014310"/>
            <a:ext cx="1942999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entury Gothic (Corps)"/>
              </a:rPr>
              <a:t>Alimentation entérale précoce</a:t>
            </a:r>
          </a:p>
        </p:txBody>
      </p:sp>
      <p:pic>
        <p:nvPicPr>
          <p:cNvPr id="4" name="Diapo 16">
            <a:hlinkClick r:id="" action="ppaction://media"/>
            <a:extLst>
              <a:ext uri="{FF2B5EF4-FFF2-40B4-BE49-F238E27FC236}">
                <a16:creationId xmlns:a16="http://schemas.microsoft.com/office/drawing/2014/main" id="{15036A05-01C4-B114-8C7B-0F1E81E20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220" y="5281451"/>
            <a:ext cx="963387" cy="9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5" grpId="0"/>
      <p:bldP spid="41" grpId="0"/>
      <p:bldP spid="43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7. Soins stériles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525225C3-2296-98EF-51D8-8BA9A1DB3C0C}"/>
              </a:ext>
            </a:extLst>
          </p:cNvPr>
          <p:cNvSpPr txBox="1">
            <a:spLocks/>
          </p:cNvSpPr>
          <p:nvPr/>
        </p:nvSpPr>
        <p:spPr bwMode="auto">
          <a:xfrm>
            <a:off x="389881" y="814209"/>
            <a:ext cx="1727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fr-FR" sz="4000" b="1" dirty="0">
                <a:latin typeface="+mn-lt"/>
                <a:cs typeface="+mn-cs"/>
              </a:rPr>
              <a:t>Sale </a:t>
            </a:r>
            <a:endParaRPr lang="fr-FR" sz="2600" b="1" dirty="0">
              <a:latin typeface="+mn-lt"/>
              <a:cs typeface="+mn-cs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F882C52-4027-2D83-F3B6-9CBAA53158CB}"/>
              </a:ext>
            </a:extLst>
          </p:cNvPr>
          <p:cNvSpPr txBox="1">
            <a:spLocks/>
          </p:cNvSpPr>
          <p:nvPr/>
        </p:nvSpPr>
        <p:spPr bwMode="auto">
          <a:xfrm>
            <a:off x="5493822" y="840972"/>
            <a:ext cx="20875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fr-FR" sz="4000" b="1" dirty="0">
                <a:latin typeface="+mn-lt"/>
                <a:cs typeface="+mn-cs"/>
              </a:rPr>
              <a:t>Propre</a:t>
            </a:r>
            <a:endParaRPr lang="fr-FR" sz="2600" b="1" dirty="0">
              <a:latin typeface="+mn-lt"/>
              <a:cs typeface="+mn-cs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B0025660-5795-AFC0-3A4C-E2A69C80CC42}"/>
              </a:ext>
            </a:extLst>
          </p:cNvPr>
          <p:cNvSpPr txBox="1">
            <a:spLocks/>
          </p:cNvSpPr>
          <p:nvPr/>
        </p:nvSpPr>
        <p:spPr bwMode="auto">
          <a:xfrm>
            <a:off x="0" y="2420938"/>
            <a:ext cx="20875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fr-FR" sz="4000" b="1" dirty="0">
                <a:latin typeface="+mn-lt"/>
                <a:cs typeface="+mn-cs"/>
              </a:rPr>
              <a:t>Stérile</a:t>
            </a:r>
            <a:endParaRPr lang="fr-FR" sz="2600" b="1" dirty="0">
              <a:latin typeface="+mn-lt"/>
              <a:cs typeface="+mn-cs"/>
            </a:endParaRPr>
          </a:p>
        </p:txBody>
      </p:sp>
      <p:pic>
        <p:nvPicPr>
          <p:cNvPr id="9" name="Picture 10" descr="Les mains sales et le coeur (Questions pour le 22° dimanche du Temps  ordinaire B) | Le Samaritain">
            <a:extLst>
              <a:ext uri="{FF2B5EF4-FFF2-40B4-BE49-F238E27FC236}">
                <a16:creationId xmlns:a16="http://schemas.microsoft.com/office/drawing/2014/main" id="{8454F4D6-5B72-3FF3-39E3-CD47B44D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43" y="720547"/>
            <a:ext cx="16129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olution hydro-alcoolique : tout ce qu'il faut savoir sur cette solution !">
            <a:extLst>
              <a:ext uri="{FF2B5EF4-FFF2-40B4-BE49-F238E27FC236}">
                <a16:creationId xmlns:a16="http://schemas.microsoft.com/office/drawing/2014/main" id="{5BA84757-C0B3-2B05-CEDC-A4C09983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53" y="824510"/>
            <a:ext cx="1540500" cy="82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:\Users\Yanni\Documents\REANIMATION POLYVALENTE emploi\Etudiants infirmiers stage\Cours IFSI\IFAS\Role AS en réanimation\Image\Les-gants-médicaux-sous-contrôle--900x600.jpg">
            <a:extLst>
              <a:ext uri="{FF2B5EF4-FFF2-40B4-BE49-F238E27FC236}">
                <a16:creationId xmlns:a16="http://schemas.microsoft.com/office/drawing/2014/main" id="{DD8108FE-2819-C0D2-8045-727C032E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53" y="771574"/>
            <a:ext cx="2087562" cy="102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C:\Users\Yanni\Documents\REANIMATION POLYVALENTE emploi\Etudiants infirmiers stage\Cours IFSI\IFAS\Role AS en réanimation\Image\174125786_128211159285604_5262315622331489951_n.jpg">
            <a:extLst>
              <a:ext uri="{FF2B5EF4-FFF2-40B4-BE49-F238E27FC236}">
                <a16:creationId xmlns:a16="http://schemas.microsoft.com/office/drawing/2014/main" id="{5BA6FECD-2C4D-B328-9A21-16EFD4B03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43" y="2995801"/>
            <a:ext cx="6615290" cy="38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C:\Users\Yanni\Documents\REANIMATION POLYVALENTE emploi\Etudiants infirmiers stage\Cours IFSI\IFAS\Role AS en réanimation\Image\gants stériles.jpg">
            <a:extLst>
              <a:ext uri="{FF2B5EF4-FFF2-40B4-BE49-F238E27FC236}">
                <a16:creationId xmlns:a16="http://schemas.microsoft.com/office/drawing/2014/main" id="{665EA8ED-457D-5BF6-7572-2D745CA1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99" y="2113078"/>
            <a:ext cx="1603148" cy="10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C44A315-417F-1B9E-EF8E-1AA19CED6692}"/>
              </a:ext>
            </a:extLst>
          </p:cNvPr>
          <p:cNvSpPr txBox="1">
            <a:spLocks/>
          </p:cNvSpPr>
          <p:nvPr/>
        </p:nvSpPr>
        <p:spPr bwMode="auto">
          <a:xfrm>
            <a:off x="87447" y="3981017"/>
            <a:ext cx="2261726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à"/>
              <a:defRPr/>
            </a:pPr>
            <a:r>
              <a:rPr lang="fr-FR" sz="2000" dirty="0">
                <a:latin typeface="+mn-lt"/>
                <a:cs typeface="+mn-cs"/>
                <a:sym typeface="Wingdings" pitchFamily="2" charset="2"/>
              </a:rPr>
              <a:t>Port de</a:t>
            </a:r>
            <a:r>
              <a:rPr lang="fr-FR" sz="2000" dirty="0">
                <a:latin typeface="+mn-lt"/>
                <a:cs typeface="+mn-cs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+mn-lt"/>
                <a:cs typeface="+mn-cs"/>
              </a:rPr>
              <a:t>MASQUE + CALOT 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à"/>
              <a:defRPr/>
            </a:pPr>
            <a:r>
              <a:rPr lang="fr-FR" sz="2000" dirty="0">
                <a:latin typeface="+mn-lt"/>
                <a:cs typeface="+mn-cs"/>
              </a:rPr>
              <a:t> Ne pas toucher le matériel stérile sans gants stériles 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78F487-34AF-3BCB-79D6-56A41CE6FDC9}"/>
              </a:ext>
            </a:extLst>
          </p:cNvPr>
          <p:cNvCxnSpPr/>
          <p:nvPr/>
        </p:nvCxnSpPr>
        <p:spPr>
          <a:xfrm>
            <a:off x="5148255" y="3826709"/>
            <a:ext cx="976977" cy="1164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3F62199-3A56-9EB3-A995-F1F434C91D54}"/>
              </a:ext>
            </a:extLst>
          </p:cNvPr>
          <p:cNvCxnSpPr/>
          <p:nvPr/>
        </p:nvCxnSpPr>
        <p:spPr>
          <a:xfrm>
            <a:off x="5556142" y="3287377"/>
            <a:ext cx="781151" cy="16801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9D195A0-9B67-AF92-77CC-27C7C7183FEA}"/>
              </a:ext>
            </a:extLst>
          </p:cNvPr>
          <p:cNvCxnSpPr/>
          <p:nvPr/>
        </p:nvCxnSpPr>
        <p:spPr>
          <a:xfrm>
            <a:off x="6337293" y="4503160"/>
            <a:ext cx="781152" cy="1164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AE965E1-64E9-97B1-863D-17BD16BF877E}"/>
              </a:ext>
            </a:extLst>
          </p:cNvPr>
          <p:cNvCxnSpPr/>
          <p:nvPr/>
        </p:nvCxnSpPr>
        <p:spPr>
          <a:xfrm>
            <a:off x="6515942" y="3523111"/>
            <a:ext cx="791911" cy="3519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C512730-7391-4EDE-77D9-FE2A68C0896E}"/>
              </a:ext>
            </a:extLst>
          </p:cNvPr>
          <p:cNvCxnSpPr>
            <a:cxnSpLocks/>
          </p:cNvCxnSpPr>
          <p:nvPr/>
        </p:nvCxnSpPr>
        <p:spPr>
          <a:xfrm flipH="1" flipV="1">
            <a:off x="3859397" y="3666925"/>
            <a:ext cx="440727" cy="2139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ous-titre 2">
            <a:extLst>
              <a:ext uri="{FF2B5EF4-FFF2-40B4-BE49-F238E27FC236}">
                <a16:creationId xmlns:a16="http://schemas.microsoft.com/office/drawing/2014/main" id="{F78729EE-8283-6F60-07EA-F5649D33BA2F}"/>
              </a:ext>
            </a:extLst>
          </p:cNvPr>
          <p:cNvSpPr txBox="1">
            <a:spLocks/>
          </p:cNvSpPr>
          <p:nvPr/>
        </p:nvSpPr>
        <p:spPr bwMode="auto">
          <a:xfrm>
            <a:off x="87447" y="396026"/>
            <a:ext cx="3301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sz="2000" b="1" u="sng" dirty="0">
                <a:latin typeface="Century Gothic (Corps)"/>
              </a:rPr>
              <a:t>Rappels</a:t>
            </a:r>
          </a:p>
        </p:txBody>
      </p:sp>
      <p:pic>
        <p:nvPicPr>
          <p:cNvPr id="55" name="Image 54" descr="Une image contenant Équipement médical, médical, soins de santé, pièce&#10;&#10;Description générée automatiquement">
            <a:extLst>
              <a:ext uri="{FF2B5EF4-FFF2-40B4-BE49-F238E27FC236}">
                <a16:creationId xmlns:a16="http://schemas.microsoft.com/office/drawing/2014/main" id="{7AF59ADC-4076-B7D6-824E-0E7475AFFC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21" y="3143922"/>
            <a:ext cx="4935508" cy="3598464"/>
          </a:xfrm>
          <a:prstGeom prst="rect">
            <a:avLst/>
          </a:prstGeom>
        </p:spPr>
      </p:pic>
      <p:sp>
        <p:nvSpPr>
          <p:cNvPr id="56" name="Sous-titre 2">
            <a:extLst>
              <a:ext uri="{FF2B5EF4-FFF2-40B4-BE49-F238E27FC236}">
                <a16:creationId xmlns:a16="http://schemas.microsoft.com/office/drawing/2014/main" id="{2293784A-E444-2E59-7C78-2ED526CA1D1B}"/>
              </a:ext>
            </a:extLst>
          </p:cNvPr>
          <p:cNvSpPr txBox="1">
            <a:spLocks/>
          </p:cNvSpPr>
          <p:nvPr/>
        </p:nvSpPr>
        <p:spPr bwMode="auto">
          <a:xfrm>
            <a:off x="4226853" y="888756"/>
            <a:ext cx="20875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fr-FR" sz="4000" b="1" dirty="0">
                <a:latin typeface="+mn-lt"/>
                <a:cs typeface="+mn-cs"/>
              </a:rPr>
              <a:t>≠</a:t>
            </a:r>
            <a:endParaRPr lang="fr-FR" sz="2600" b="1" dirty="0">
              <a:latin typeface="+mn-lt"/>
              <a:cs typeface="+mn-cs"/>
            </a:endParaRPr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75C42FF6-51E8-AE01-6922-CFCC37975918}"/>
              </a:ext>
            </a:extLst>
          </p:cNvPr>
          <p:cNvSpPr txBox="1">
            <a:spLocks/>
          </p:cNvSpPr>
          <p:nvPr/>
        </p:nvSpPr>
        <p:spPr bwMode="auto">
          <a:xfrm>
            <a:off x="703405" y="1727576"/>
            <a:ext cx="20875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fr-FR" sz="4000" b="1" dirty="0">
                <a:latin typeface="+mn-lt"/>
                <a:cs typeface="+mn-cs"/>
              </a:rPr>
              <a:t>≠</a:t>
            </a:r>
            <a:endParaRPr lang="fr-FR" sz="2600" b="1" dirty="0">
              <a:latin typeface="+mn-lt"/>
              <a:cs typeface="+mn-cs"/>
            </a:endParaRPr>
          </a:p>
        </p:txBody>
      </p:sp>
      <p:pic>
        <p:nvPicPr>
          <p:cNvPr id="2" name="Diapo 17">
            <a:hlinkClick r:id="" action="ppaction://media"/>
            <a:extLst>
              <a:ext uri="{FF2B5EF4-FFF2-40B4-BE49-F238E27FC236}">
                <a16:creationId xmlns:a16="http://schemas.microsoft.com/office/drawing/2014/main" id="{EBF623CC-D22A-6A62-5D73-B96C2D04A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1193" y="1740608"/>
            <a:ext cx="1164566" cy="11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5" grpId="0"/>
      <p:bldP spid="53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7. Soins stériles</a:t>
            </a: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F78729EE-8283-6F60-07EA-F5649D33BA2F}"/>
              </a:ext>
            </a:extLst>
          </p:cNvPr>
          <p:cNvSpPr txBox="1">
            <a:spLocks/>
          </p:cNvSpPr>
          <p:nvPr/>
        </p:nvSpPr>
        <p:spPr bwMode="auto">
          <a:xfrm>
            <a:off x="237865" y="558994"/>
            <a:ext cx="3301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altLang="fr-FR" sz="2000" b="1" u="sng" dirty="0">
                <a:latin typeface="Century Gothic (Corps)"/>
              </a:rPr>
              <a:t>Principaux antiseptiques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0F08C825-7CE3-CF1A-F989-8A7145BFEC7A}"/>
              </a:ext>
            </a:extLst>
          </p:cNvPr>
          <p:cNvSpPr txBox="1">
            <a:spLocks/>
          </p:cNvSpPr>
          <p:nvPr/>
        </p:nvSpPr>
        <p:spPr bwMode="auto">
          <a:xfrm>
            <a:off x="-121355" y="3097583"/>
            <a:ext cx="173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A base de Polyvidone iodée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E78A64-780C-5D93-105A-9E489783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59" y="2530476"/>
            <a:ext cx="422276" cy="11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8758E8FC-7978-9084-F963-55F46DB55338}"/>
              </a:ext>
            </a:extLst>
          </p:cNvPr>
          <p:cNvSpPr txBox="1">
            <a:spLocks/>
          </p:cNvSpPr>
          <p:nvPr/>
        </p:nvSpPr>
        <p:spPr bwMode="auto">
          <a:xfrm>
            <a:off x="1579746" y="1764773"/>
            <a:ext cx="192722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Savon antiseptique</a:t>
            </a:r>
            <a:endParaRPr lang="fr-FR" sz="2000" b="1" dirty="0">
              <a:latin typeface="+mn-lt"/>
              <a:cs typeface="+mn-cs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DF355BF0-DB93-F310-A2A4-E94A19EA3990}"/>
              </a:ext>
            </a:extLst>
          </p:cNvPr>
          <p:cNvSpPr txBox="1">
            <a:spLocks/>
          </p:cNvSpPr>
          <p:nvPr/>
        </p:nvSpPr>
        <p:spPr bwMode="auto">
          <a:xfrm>
            <a:off x="1588379" y="3619499"/>
            <a:ext cx="249625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Betadine</a:t>
            </a:r>
            <a:r>
              <a:rPr lang="fr-FR" dirty="0">
                <a:latin typeface="+mn-lt"/>
                <a:cs typeface="+mn-cs"/>
              </a:rPr>
              <a:t>® scrub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ED71EFA3-3538-C095-FBFE-A88FE342ED96}"/>
              </a:ext>
            </a:extLst>
          </p:cNvPr>
          <p:cNvSpPr txBox="1">
            <a:spLocks/>
          </p:cNvSpPr>
          <p:nvPr/>
        </p:nvSpPr>
        <p:spPr bwMode="auto">
          <a:xfrm>
            <a:off x="3895596" y="1814883"/>
            <a:ext cx="18049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Antiseptique SANS alcool</a:t>
            </a:r>
            <a:endParaRPr lang="fr-FR" sz="2000" b="1" dirty="0">
              <a:latin typeface="+mn-lt"/>
              <a:cs typeface="+mn-cs"/>
            </a:endParaRP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5EE358F0-2F4A-FBFA-2EF7-CB355D0D472B}"/>
              </a:ext>
            </a:extLst>
          </p:cNvPr>
          <p:cNvSpPr txBox="1">
            <a:spLocks/>
          </p:cNvSpPr>
          <p:nvPr/>
        </p:nvSpPr>
        <p:spPr bwMode="auto">
          <a:xfrm>
            <a:off x="6388189" y="1805358"/>
            <a:ext cx="18494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Antiseptique AVEC alcool</a:t>
            </a:r>
          </a:p>
        </p:txBody>
      </p:sp>
      <p:pic>
        <p:nvPicPr>
          <p:cNvPr id="22" name="Image 21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39BD55B5-66D1-D2E9-ABBE-15B0510C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21" y="2546212"/>
            <a:ext cx="400835" cy="107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ous-titre 2">
            <a:extLst>
              <a:ext uri="{FF2B5EF4-FFF2-40B4-BE49-F238E27FC236}">
                <a16:creationId xmlns:a16="http://schemas.microsoft.com/office/drawing/2014/main" id="{C9F07AEB-020A-D664-C18C-7CD9C60C6A25}"/>
              </a:ext>
            </a:extLst>
          </p:cNvPr>
          <p:cNvSpPr txBox="1">
            <a:spLocks/>
          </p:cNvSpPr>
          <p:nvPr/>
        </p:nvSpPr>
        <p:spPr bwMode="auto">
          <a:xfrm>
            <a:off x="3506970" y="3546844"/>
            <a:ext cx="25987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Betadine</a:t>
            </a:r>
            <a:r>
              <a:rPr lang="fr-FR" dirty="0">
                <a:latin typeface="+mn-lt"/>
                <a:cs typeface="+mn-cs"/>
              </a:rPr>
              <a:t>® Dermique</a:t>
            </a:r>
          </a:p>
        </p:txBody>
      </p: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98D4FF-2595-D982-8612-9DAC4823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66" y="2539843"/>
            <a:ext cx="403573" cy="101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ous-titre 2">
            <a:extLst>
              <a:ext uri="{FF2B5EF4-FFF2-40B4-BE49-F238E27FC236}">
                <a16:creationId xmlns:a16="http://schemas.microsoft.com/office/drawing/2014/main" id="{90342F53-135D-1235-931D-8227B4EC8D1B}"/>
              </a:ext>
            </a:extLst>
          </p:cNvPr>
          <p:cNvSpPr txBox="1">
            <a:spLocks/>
          </p:cNvSpPr>
          <p:nvPr/>
        </p:nvSpPr>
        <p:spPr bwMode="auto">
          <a:xfrm>
            <a:off x="6062134" y="3501004"/>
            <a:ext cx="3132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Betadine</a:t>
            </a:r>
            <a:r>
              <a:rPr lang="fr-FR" dirty="0">
                <a:latin typeface="+mn-lt"/>
                <a:cs typeface="+mn-cs"/>
              </a:rPr>
              <a:t>® Alcoolique</a:t>
            </a:r>
          </a:p>
        </p:txBody>
      </p:sp>
      <p:sp>
        <p:nvSpPr>
          <p:cNvPr id="28" name="Sous-titre 2">
            <a:extLst>
              <a:ext uri="{FF2B5EF4-FFF2-40B4-BE49-F238E27FC236}">
                <a16:creationId xmlns:a16="http://schemas.microsoft.com/office/drawing/2014/main" id="{9BEED590-7C2C-2C62-4715-2D881983C8C2}"/>
              </a:ext>
            </a:extLst>
          </p:cNvPr>
          <p:cNvSpPr txBox="1">
            <a:spLocks/>
          </p:cNvSpPr>
          <p:nvPr/>
        </p:nvSpPr>
        <p:spPr bwMode="auto">
          <a:xfrm>
            <a:off x="-77253" y="4829544"/>
            <a:ext cx="1920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A base de Chlorhexidine </a:t>
            </a:r>
          </a:p>
        </p:txBody>
      </p:sp>
      <p:pic>
        <p:nvPicPr>
          <p:cNvPr id="29" name="Image 28" descr="Une image contenant texte, affaires de toilette&#10;&#10;Description générée automatiquement">
            <a:extLst>
              <a:ext uri="{FF2B5EF4-FFF2-40B4-BE49-F238E27FC236}">
                <a16:creationId xmlns:a16="http://schemas.microsoft.com/office/drawing/2014/main" id="{4BE2752C-737A-5705-C3B9-11D0D0B7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2" y="4198407"/>
            <a:ext cx="555339" cy="103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ous-titre 2">
            <a:extLst>
              <a:ext uri="{FF2B5EF4-FFF2-40B4-BE49-F238E27FC236}">
                <a16:creationId xmlns:a16="http://schemas.microsoft.com/office/drawing/2014/main" id="{6537EE4F-6B67-F0B4-68C0-9E6A645BFFEA}"/>
              </a:ext>
            </a:extLst>
          </p:cNvPr>
          <p:cNvSpPr txBox="1">
            <a:spLocks/>
          </p:cNvSpPr>
          <p:nvPr/>
        </p:nvSpPr>
        <p:spPr bwMode="auto">
          <a:xfrm>
            <a:off x="1809128" y="5225188"/>
            <a:ext cx="2016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Hibiscrub</a:t>
            </a:r>
            <a:r>
              <a:rPr lang="fr-FR" dirty="0">
                <a:latin typeface="+mn-lt"/>
                <a:cs typeface="+mn-cs"/>
              </a:rPr>
              <a:t>®</a:t>
            </a:r>
          </a:p>
        </p:txBody>
      </p:sp>
      <p:pic>
        <p:nvPicPr>
          <p:cNvPr id="31" name="Image 30" descr="Une image contenant texte, affaires de toilette, lotion&#10;&#10;Description générée automatiquement">
            <a:extLst>
              <a:ext uri="{FF2B5EF4-FFF2-40B4-BE49-F238E27FC236}">
                <a16:creationId xmlns:a16="http://schemas.microsoft.com/office/drawing/2014/main" id="{50C2F6F9-9585-0C91-8E7D-351F675B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66" y="4143943"/>
            <a:ext cx="556668" cy="120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ous-titre 2">
            <a:extLst>
              <a:ext uri="{FF2B5EF4-FFF2-40B4-BE49-F238E27FC236}">
                <a16:creationId xmlns:a16="http://schemas.microsoft.com/office/drawing/2014/main" id="{C2A4250B-975B-D073-3FC2-CF736B2A289C}"/>
              </a:ext>
            </a:extLst>
          </p:cNvPr>
          <p:cNvSpPr txBox="1">
            <a:spLocks/>
          </p:cNvSpPr>
          <p:nvPr/>
        </p:nvSpPr>
        <p:spPr bwMode="auto">
          <a:xfrm>
            <a:off x="5997928" y="5365865"/>
            <a:ext cx="3132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>
                <a:latin typeface="+mn-lt"/>
                <a:cs typeface="+mn-cs"/>
              </a:rPr>
              <a:t>Chlorhexidine alcoolique</a:t>
            </a:r>
          </a:p>
        </p:txBody>
      </p:sp>
      <p:pic>
        <p:nvPicPr>
          <p:cNvPr id="33" name="Image 32" descr="Une image contenant texte, affaires de toilette&#10;&#10;Description générée automatiquement">
            <a:extLst>
              <a:ext uri="{FF2B5EF4-FFF2-40B4-BE49-F238E27FC236}">
                <a16:creationId xmlns:a16="http://schemas.microsoft.com/office/drawing/2014/main" id="{66EA8F32-40E2-8E1E-4B50-A108E3C8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36" y="4089899"/>
            <a:ext cx="487990" cy="125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 descr="Une image contenant texte, nourriture, boisson&#10;&#10;Description générée automatiquement">
            <a:extLst>
              <a:ext uri="{FF2B5EF4-FFF2-40B4-BE49-F238E27FC236}">
                <a16:creationId xmlns:a16="http://schemas.microsoft.com/office/drawing/2014/main" id="{E1A21012-1FD6-A2A4-88E1-5691F6B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92" y="715117"/>
            <a:ext cx="1302453" cy="10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Sous-titre 2">
            <a:extLst>
              <a:ext uri="{FF2B5EF4-FFF2-40B4-BE49-F238E27FC236}">
                <a16:creationId xmlns:a16="http://schemas.microsoft.com/office/drawing/2014/main" id="{955EFE86-3667-D12E-926F-1DBC645AC86F}"/>
              </a:ext>
            </a:extLst>
          </p:cNvPr>
          <p:cNvSpPr txBox="1">
            <a:spLocks/>
          </p:cNvSpPr>
          <p:nvPr/>
        </p:nvSpPr>
        <p:spPr bwMode="auto">
          <a:xfrm>
            <a:off x="3779133" y="5341760"/>
            <a:ext cx="240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Acquaseptic</a:t>
            </a:r>
            <a:r>
              <a:rPr lang="fr-FR" dirty="0">
                <a:latin typeface="+mn-lt"/>
                <a:cs typeface="+mn-cs"/>
              </a:rPr>
              <a:t>®</a:t>
            </a:r>
          </a:p>
        </p:txBody>
      </p:sp>
      <p:pic>
        <p:nvPicPr>
          <p:cNvPr id="36" name="Image 35" descr="Une image contenant table, tasse, nourriture&#10;&#10;Description générée automatiquement">
            <a:extLst>
              <a:ext uri="{FF2B5EF4-FFF2-40B4-BE49-F238E27FC236}">
                <a16:creationId xmlns:a16="http://schemas.microsoft.com/office/drawing/2014/main" id="{88AEB8D9-F457-BC9B-84E8-E46DE072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64" y="558994"/>
            <a:ext cx="615245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C7739BB-FBA0-FBAC-D626-75D0C0117F5A}"/>
              </a:ext>
            </a:extLst>
          </p:cNvPr>
          <p:cNvCxnSpPr>
            <a:cxnSpLocks/>
          </p:cNvCxnSpPr>
          <p:nvPr/>
        </p:nvCxnSpPr>
        <p:spPr>
          <a:xfrm>
            <a:off x="-37747" y="4013569"/>
            <a:ext cx="889882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C2D43E5-F44C-0C8A-5200-80004BDAEB70}"/>
              </a:ext>
            </a:extLst>
          </p:cNvPr>
          <p:cNvCxnSpPr>
            <a:cxnSpLocks/>
          </p:cNvCxnSpPr>
          <p:nvPr/>
        </p:nvCxnSpPr>
        <p:spPr>
          <a:xfrm flipV="1">
            <a:off x="-3880" y="2481633"/>
            <a:ext cx="8606014" cy="381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FE85206-ABE2-1EE3-8106-0F6635FAB135}"/>
              </a:ext>
            </a:extLst>
          </p:cNvPr>
          <p:cNvCxnSpPr>
            <a:cxnSpLocks/>
          </p:cNvCxnSpPr>
          <p:nvPr/>
        </p:nvCxnSpPr>
        <p:spPr>
          <a:xfrm>
            <a:off x="1686984" y="1791070"/>
            <a:ext cx="6033" cy="37888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5D456BB-0BB2-DBDC-1646-10989844BD22}"/>
              </a:ext>
            </a:extLst>
          </p:cNvPr>
          <p:cNvCxnSpPr>
            <a:cxnSpLocks/>
          </p:cNvCxnSpPr>
          <p:nvPr/>
        </p:nvCxnSpPr>
        <p:spPr>
          <a:xfrm>
            <a:off x="3632468" y="1687177"/>
            <a:ext cx="30554" cy="401426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EB0D481-7681-F4B4-183A-B9035AB50FBA}"/>
              </a:ext>
            </a:extLst>
          </p:cNvPr>
          <p:cNvCxnSpPr>
            <a:cxnSpLocks/>
          </p:cNvCxnSpPr>
          <p:nvPr/>
        </p:nvCxnSpPr>
        <p:spPr>
          <a:xfrm>
            <a:off x="6050845" y="1731274"/>
            <a:ext cx="0" cy="40456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3" descr="C:\Users\Yanni\Documents\REANIMATION POLYVALENTE emploi\Etudiants infirmiers stage\Cours IFSI\IFAS\Photos et images\Photo réa\Nouveau dossier\20210507_232737 - Copie.jpg">
            <a:extLst>
              <a:ext uri="{FF2B5EF4-FFF2-40B4-BE49-F238E27FC236}">
                <a16:creationId xmlns:a16="http://schemas.microsoft.com/office/drawing/2014/main" id="{0111C5CB-0E3A-03A5-0D67-4B680246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5691520"/>
            <a:ext cx="5423554" cy="15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Sous-titre 2">
            <a:extLst>
              <a:ext uri="{FF2B5EF4-FFF2-40B4-BE49-F238E27FC236}">
                <a16:creationId xmlns:a16="http://schemas.microsoft.com/office/drawing/2014/main" id="{2DFD5829-154F-582F-FE18-664E0901A804}"/>
              </a:ext>
            </a:extLst>
          </p:cNvPr>
          <p:cNvSpPr txBox="1">
            <a:spLocks/>
          </p:cNvSpPr>
          <p:nvPr/>
        </p:nvSpPr>
        <p:spPr bwMode="auto">
          <a:xfrm>
            <a:off x="977366" y="6468490"/>
            <a:ext cx="3132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solidFill>
                  <a:schemeClr val="bg1"/>
                </a:solidFill>
              </a:rPr>
              <a:t>4 temps chlorhexidine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79A1C93-D465-A221-F7F5-115E6BD4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4236" y="5697059"/>
            <a:ext cx="1056560" cy="13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6F2A8E11-6640-0234-AEBC-38846FAF4300}"/>
              </a:ext>
            </a:extLst>
          </p:cNvPr>
          <p:cNvSpPr txBox="1">
            <a:spLocks/>
          </p:cNvSpPr>
          <p:nvPr/>
        </p:nvSpPr>
        <p:spPr bwMode="auto">
          <a:xfrm>
            <a:off x="7855044" y="5992240"/>
            <a:ext cx="20120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solidFill>
                  <a:schemeClr val="bg1"/>
                </a:solidFill>
              </a:rPr>
              <a:t>Applicateur  de chlorhexidine</a:t>
            </a:r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03724F1C-4567-424A-1B95-7A5E2935C04B}"/>
              </a:ext>
            </a:extLst>
          </p:cNvPr>
          <p:cNvSpPr/>
          <p:nvPr/>
        </p:nvSpPr>
        <p:spPr>
          <a:xfrm>
            <a:off x="5472087" y="6253044"/>
            <a:ext cx="1071614" cy="5573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Sous-titre 2">
            <a:extLst>
              <a:ext uri="{FF2B5EF4-FFF2-40B4-BE49-F238E27FC236}">
                <a16:creationId xmlns:a16="http://schemas.microsoft.com/office/drawing/2014/main" id="{F2D15060-4B45-978A-A6F3-621D39FA4E75}"/>
              </a:ext>
            </a:extLst>
          </p:cNvPr>
          <p:cNvSpPr txBox="1">
            <a:spLocks/>
          </p:cNvSpPr>
          <p:nvPr/>
        </p:nvSpPr>
        <p:spPr bwMode="auto">
          <a:xfrm>
            <a:off x="9008534" y="499561"/>
            <a:ext cx="192722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b="1" dirty="0">
                <a:latin typeface="+mn-lt"/>
                <a:cs typeface="+mn-cs"/>
              </a:rPr>
              <a:t>Mais aussi …</a:t>
            </a:r>
            <a:endParaRPr lang="fr-FR" sz="2000" b="1" dirty="0">
              <a:latin typeface="+mn-lt"/>
              <a:cs typeface="+mn-cs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E5F46FCE-61C8-2717-9817-B38134E09F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1725" y="938695"/>
            <a:ext cx="526909" cy="1632311"/>
          </a:xfrm>
          <a:prstGeom prst="rect">
            <a:avLst/>
          </a:prstGeom>
        </p:spPr>
      </p:pic>
      <p:sp>
        <p:nvSpPr>
          <p:cNvPr id="63" name="Sous-titre 2">
            <a:extLst>
              <a:ext uri="{FF2B5EF4-FFF2-40B4-BE49-F238E27FC236}">
                <a16:creationId xmlns:a16="http://schemas.microsoft.com/office/drawing/2014/main" id="{22619CB6-372D-2A7C-8E65-5DB40C5E88F0}"/>
              </a:ext>
            </a:extLst>
          </p:cNvPr>
          <p:cNvSpPr txBox="1">
            <a:spLocks/>
          </p:cNvSpPr>
          <p:nvPr/>
        </p:nvSpPr>
        <p:spPr bwMode="auto">
          <a:xfrm>
            <a:off x="10087579" y="1324063"/>
            <a:ext cx="3132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Betadine</a:t>
            </a:r>
            <a:r>
              <a:rPr lang="fr-FR" dirty="0">
                <a:latin typeface="+mn-lt"/>
                <a:cs typeface="+mn-cs"/>
              </a:rPr>
              <a:t>® Gynécologique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07DD3C69-A8E7-0C32-BA62-48616088A4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13926" y="2451493"/>
            <a:ext cx="617739" cy="1768430"/>
          </a:xfrm>
          <a:prstGeom prst="rect">
            <a:avLst/>
          </a:prstGeom>
        </p:spPr>
      </p:pic>
      <p:sp>
        <p:nvSpPr>
          <p:cNvPr id="66" name="Sous-titre 2">
            <a:extLst>
              <a:ext uri="{FF2B5EF4-FFF2-40B4-BE49-F238E27FC236}">
                <a16:creationId xmlns:a16="http://schemas.microsoft.com/office/drawing/2014/main" id="{E7964C05-7F26-9377-DD8B-68057AC5F786}"/>
              </a:ext>
            </a:extLst>
          </p:cNvPr>
          <p:cNvSpPr txBox="1">
            <a:spLocks/>
          </p:cNvSpPr>
          <p:nvPr/>
        </p:nvSpPr>
        <p:spPr bwMode="auto">
          <a:xfrm>
            <a:off x="9206470" y="3258004"/>
            <a:ext cx="3132138" cy="59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just" eaLnBrk="1" hangingPunct="1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 err="1">
                <a:latin typeface="+mn-lt"/>
                <a:cs typeface="+mn-cs"/>
              </a:rPr>
              <a:t>Betadine</a:t>
            </a:r>
            <a:r>
              <a:rPr lang="fr-FR" dirty="0">
                <a:latin typeface="+mn-lt"/>
                <a:cs typeface="+mn-cs"/>
              </a:rPr>
              <a:t>® </a:t>
            </a:r>
            <a:r>
              <a:rPr lang="fr-FR" dirty="0"/>
              <a:t>ORL</a:t>
            </a:r>
            <a:endParaRPr lang="fr-FR" dirty="0">
              <a:latin typeface="+mn-lt"/>
              <a:cs typeface="+mn-cs"/>
            </a:endParaRPr>
          </a:p>
        </p:txBody>
      </p:sp>
      <p:pic>
        <p:nvPicPr>
          <p:cNvPr id="68" name="Image 67" descr="Une image contenant texte, bouteille, crème pour la peau&#10;&#10;Description générée automatiquement">
            <a:extLst>
              <a:ext uri="{FF2B5EF4-FFF2-40B4-BE49-F238E27FC236}">
                <a16:creationId xmlns:a16="http://schemas.microsoft.com/office/drawing/2014/main" id="{76A93056-6A33-2FAB-61A6-289C18CC18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634" y="4341345"/>
            <a:ext cx="955916" cy="2243935"/>
          </a:xfrm>
          <a:prstGeom prst="rect">
            <a:avLst/>
          </a:prstGeom>
        </p:spPr>
      </p:pic>
      <p:sp>
        <p:nvSpPr>
          <p:cNvPr id="69" name="Sous-titre 2">
            <a:extLst>
              <a:ext uri="{FF2B5EF4-FFF2-40B4-BE49-F238E27FC236}">
                <a16:creationId xmlns:a16="http://schemas.microsoft.com/office/drawing/2014/main" id="{BE9B4516-AEBE-581E-4E74-BFE33BC0063F}"/>
              </a:ext>
            </a:extLst>
          </p:cNvPr>
          <p:cNvSpPr txBox="1">
            <a:spLocks/>
          </p:cNvSpPr>
          <p:nvPr/>
        </p:nvSpPr>
        <p:spPr bwMode="auto">
          <a:xfrm>
            <a:off x="9571725" y="4420933"/>
            <a:ext cx="1615949" cy="59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174625" lvl="1" indent="6350" algn="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fr-FR" dirty="0">
                <a:latin typeface="+mn-lt"/>
                <a:cs typeface="+mn-cs"/>
              </a:rPr>
              <a:t>Hypochlorite de sodium 0,5%</a:t>
            </a:r>
          </a:p>
        </p:txBody>
      </p:sp>
      <p:pic>
        <p:nvPicPr>
          <p:cNvPr id="5" name="Diapo 18">
            <a:hlinkClick r:id="" action="ppaction://media"/>
            <a:extLst>
              <a:ext uri="{FF2B5EF4-FFF2-40B4-BE49-F238E27FC236}">
                <a16:creationId xmlns:a16="http://schemas.microsoft.com/office/drawing/2014/main" id="{D1B69030-620E-DA04-1D4F-5591A57DC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9976" y="4480296"/>
            <a:ext cx="1165204" cy="11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3" grpId="0"/>
      <p:bldP spid="2" grpId="0" animBg="1"/>
      <p:bldP spid="2" grpId="1"/>
      <p:bldP spid="13" grpId="0" animBg="1"/>
      <p:bldP spid="13" grpId="1"/>
      <p:bldP spid="17" grpId="0" animBg="1"/>
      <p:bldP spid="17" grpId="1"/>
      <p:bldP spid="18" grpId="0" animBg="1"/>
      <p:bldP spid="18" grpId="1"/>
      <p:bldP spid="19" grpId="0" animBg="1"/>
      <p:bldP spid="19" grpId="1"/>
      <p:bldP spid="23" grpId="0" animBg="1"/>
      <p:bldP spid="23" grpId="1"/>
      <p:bldP spid="27" grpId="0" animBg="1"/>
      <p:bldP spid="27" grpId="1"/>
      <p:bldP spid="28" grpId="0" animBg="1"/>
      <p:bldP spid="28" grpId="1"/>
      <p:bldP spid="30" grpId="0" animBg="1"/>
      <p:bldP spid="30" grpId="1"/>
      <p:bldP spid="32" grpId="0" animBg="1"/>
      <p:bldP spid="32" grpId="1"/>
      <p:bldP spid="35" grpId="0" animBg="1"/>
      <p:bldP spid="35" grpId="1"/>
      <p:bldP spid="55" grpId="0"/>
      <p:bldP spid="55" grpId="1"/>
      <p:bldP spid="57" grpId="0"/>
      <p:bldP spid="57" grpId="1"/>
      <p:bldP spid="59" grpId="0" animBg="1"/>
      <p:bldP spid="59" grpId="1"/>
      <p:bldP spid="63" grpId="0" animBg="1"/>
      <p:bldP spid="63" grpId="1"/>
      <p:bldP spid="66" grpId="0" animBg="1"/>
      <p:bldP spid="66" grpId="1"/>
      <p:bldP spid="69" grpId="0" animBg="1"/>
      <p:bldP spid="6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8. Entretien des locaux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772A48-F0F7-AC06-5B4D-7DC997BED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54" y="542443"/>
            <a:ext cx="4326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Nettoyage</a:t>
            </a:r>
          </a:p>
        </p:txBody>
      </p:sp>
      <p:pic>
        <p:nvPicPr>
          <p:cNvPr id="5" name="Image 4" descr="Une image contenant texte, logo, capture d’écran, Graphique&#10;&#10;Description générée automatiquement">
            <a:extLst>
              <a:ext uri="{FF2B5EF4-FFF2-40B4-BE49-F238E27FC236}">
                <a16:creationId xmlns:a16="http://schemas.microsoft.com/office/drawing/2014/main" id="{5C79C9E6-2016-64F0-0598-5D47E26F3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492" y="1337389"/>
            <a:ext cx="5636078" cy="2091611"/>
          </a:xfrm>
          <a:prstGeom prst="rect">
            <a:avLst/>
          </a:prstGeom>
        </p:spPr>
      </p:pic>
      <p:pic>
        <p:nvPicPr>
          <p:cNvPr id="7" name="Image 6" descr="Une image contenant intérieur, Propreté, chaussures, sol&#10;&#10;Description générée automatiquement">
            <a:extLst>
              <a:ext uri="{FF2B5EF4-FFF2-40B4-BE49-F238E27FC236}">
                <a16:creationId xmlns:a16="http://schemas.microsoft.com/office/drawing/2014/main" id="{2ACEE99B-A9FC-6546-D3E6-3B61230C9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45" y="4207395"/>
            <a:ext cx="3667777" cy="22228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81D7BD-C556-7C6B-9EC8-304E30E2C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56" y="3671852"/>
            <a:ext cx="4326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Dépoussiérage humide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43436A-98AE-7F94-306D-82EA2864D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876" y="762511"/>
            <a:ext cx="4326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Bionettoyage</a:t>
            </a:r>
          </a:p>
        </p:txBody>
      </p:sp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956D348-55D3-848D-0ED8-B4D7C525C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47" y="2710492"/>
            <a:ext cx="2912779" cy="4119200"/>
          </a:xfrm>
          <a:prstGeom prst="rect">
            <a:avLst/>
          </a:prstGeom>
        </p:spPr>
      </p:pic>
      <p:pic>
        <p:nvPicPr>
          <p:cNvPr id="13" name="Image 1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12563278-3CF2-2FDF-DA8B-33E6CFCEDB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21" y="2698894"/>
            <a:ext cx="2912779" cy="41192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F464105-1EEF-4499-75FA-FC0A3A3F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775" y="1249167"/>
            <a:ext cx="52964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Century Gothic (Corps)"/>
              </a:rPr>
              <a:t>3 temps : Nettoyer, rincer, désinfecter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BEFA2-9BD0-EDA6-22CF-70B066219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775" y="1760180"/>
            <a:ext cx="5296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Century Gothic (Corps)"/>
              </a:rPr>
              <a:t>Ou : « 2 en 1 » avec détergent – désinfectant qui nettoie et désinfecte</a:t>
            </a:r>
          </a:p>
        </p:txBody>
      </p:sp>
      <p:pic>
        <p:nvPicPr>
          <p:cNvPr id="16" name="Picture 3" descr="C:\Users\Yanni\Documents\REANIMATION POLYVALENTE emploi\Etudiants infirmiers stage\Cours IFSI\IFAS\Tuberculose et pneumopathie\Images\surfanios premium 2.jpg">
            <a:extLst>
              <a:ext uri="{FF2B5EF4-FFF2-40B4-BE49-F238E27FC236}">
                <a16:creationId xmlns:a16="http://schemas.microsoft.com/office/drawing/2014/main" id="{BE82F05C-7018-6180-D013-C3D58690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43" y="39907"/>
            <a:ext cx="2400053" cy="136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F23EA63-749F-E6CA-3F1B-5207A055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8608" y="1406237"/>
            <a:ext cx="16133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fr-FR" altLang="fr-FR" sz="2000" dirty="0">
                <a:latin typeface="Century Gothic (Corps)"/>
              </a:rPr>
              <a:t>20ml dans 8l d’eau</a:t>
            </a:r>
          </a:p>
        </p:txBody>
      </p:sp>
      <p:sp>
        <p:nvSpPr>
          <p:cNvPr id="18" name="Flèche : angle droit 17">
            <a:extLst>
              <a:ext uri="{FF2B5EF4-FFF2-40B4-BE49-F238E27FC236}">
                <a16:creationId xmlns:a16="http://schemas.microsoft.com/office/drawing/2014/main" id="{72E9AE5D-2BBF-76E7-C83D-E8256FE6EDB2}"/>
              </a:ext>
            </a:extLst>
          </p:cNvPr>
          <p:cNvSpPr/>
          <p:nvPr/>
        </p:nvSpPr>
        <p:spPr>
          <a:xfrm rot="5400000">
            <a:off x="9985750" y="1388788"/>
            <a:ext cx="705404" cy="48031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07C62D8-1C27-D758-EE53-FA1EE8374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3413" y="4071962"/>
            <a:ext cx="2297574" cy="263610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A94F11F-B43C-7FA5-703F-8B149985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070" y="3111028"/>
            <a:ext cx="2325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fr-FR" altLang="fr-FR" sz="2000" dirty="0">
                <a:latin typeface="Century Gothic (Corps)"/>
              </a:rPr>
              <a:t>Bionettoyage vapeur</a:t>
            </a:r>
          </a:p>
        </p:txBody>
      </p:sp>
      <p:pic>
        <p:nvPicPr>
          <p:cNvPr id="4" name="Diapo 19">
            <a:hlinkClick r:id="" action="ppaction://media"/>
            <a:extLst>
              <a:ext uri="{FF2B5EF4-FFF2-40B4-BE49-F238E27FC236}">
                <a16:creationId xmlns:a16="http://schemas.microsoft.com/office/drawing/2014/main" id="{E19D1070-5D09-B243-7BFD-E7057ADB6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292" y="304800"/>
            <a:ext cx="871573" cy="8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utoUpdateAnimBg="0"/>
      <p:bldP spid="8" grpId="0" autoUpdateAnimBg="0"/>
      <p:bldP spid="9" grpId="0" autoUpdateAnimBg="0"/>
      <p:bldP spid="14" grpId="0" autoUpdateAnimBg="0"/>
      <p:bldP spid="15" grpId="0" autoUpdateAnimBg="0"/>
      <p:bldP spid="17" grpId="0" autoUpdateAnimBg="0"/>
      <p:bldP spid="2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FE9964D-CAE6-F5EA-4A20-C310F120C3E0}"/>
              </a:ext>
            </a:extLst>
          </p:cNvPr>
          <p:cNvSpPr txBox="1">
            <a:spLocks/>
          </p:cNvSpPr>
          <p:nvPr/>
        </p:nvSpPr>
        <p:spPr>
          <a:xfrm>
            <a:off x="1292772" y="1453147"/>
            <a:ext cx="8229600" cy="493007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Rappels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Transmission croisée et actions préventives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Précautions standards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Précautions complémentaires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Pressurisation des chambres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Soins d’hygiène et diminution des microbes endogènes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Soins stériles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tx1"/>
                </a:solidFill>
                <a:latin typeface="Century Gothic (Corps)"/>
                <a:cs typeface="Calibri Light" panose="020F0302020204030204" pitchFamily="34" charset="0"/>
              </a:rPr>
              <a:t>Entretien des locaux</a:t>
            </a:r>
          </a:p>
          <a:p>
            <a:pPr marL="514350" indent="-514350">
              <a:buFont typeface="+mj-lt"/>
              <a:buAutoNum type="arabicPeriod"/>
            </a:pPr>
            <a:endParaRPr lang="fr-FR" sz="2800" dirty="0">
              <a:solidFill>
                <a:schemeClr val="tx1"/>
              </a:solidFill>
              <a:latin typeface="Century Gothic (Corps)"/>
              <a:cs typeface="Calibri Light" panose="020F03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99E44EC-CA31-A541-F2C6-25D0FB554827}"/>
              </a:ext>
            </a:extLst>
          </p:cNvPr>
          <p:cNvSpPr txBox="1">
            <a:spLocks/>
          </p:cNvSpPr>
          <p:nvPr/>
        </p:nvSpPr>
        <p:spPr bwMode="auto">
          <a:xfrm>
            <a:off x="835572" y="474781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5600" b="1" dirty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PLAN</a:t>
            </a:r>
          </a:p>
        </p:txBody>
      </p:sp>
      <p:pic>
        <p:nvPicPr>
          <p:cNvPr id="3" name="diapo 2">
            <a:hlinkClick r:id="" action="ppaction://media"/>
            <a:extLst>
              <a:ext uri="{FF2B5EF4-FFF2-40B4-BE49-F238E27FC236}">
                <a16:creationId xmlns:a16="http://schemas.microsoft.com/office/drawing/2014/main" id="{5CECB0DC-BFCD-37B8-3C3B-B23732CF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4081" y="685459"/>
            <a:ext cx="1115148" cy="11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8E1878A-FFA5-C36C-F37D-9370F13F0C21}"/>
              </a:ext>
            </a:extLst>
          </p:cNvPr>
          <p:cNvSpPr txBox="1"/>
          <p:nvPr/>
        </p:nvSpPr>
        <p:spPr>
          <a:xfrm>
            <a:off x="129997" y="3577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Bibliographie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E8CF36-79EF-63DA-F806-9DDF8A58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8" y="558994"/>
            <a:ext cx="12021111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fr-FR" sz="1500" dirty="0"/>
              <a:t>1. SF2H. Recommandations nationales - Prévention de la transmission croisée : précautions complémentaires contact - Consensus formalisé d’experts - 2009 [Internet]. Disponible sur: </a:t>
            </a:r>
            <a:r>
              <a:rPr lang="fr-FR" sz="1500" dirty="0">
                <a:hlinkClick r:id="rId5"/>
              </a:rPr>
              <a:t>https://www.sf2h.net/wp-content/uploads/2009/01/SF2H_prevention-transmission-croisee-2009.pdf</a:t>
            </a:r>
            <a:endParaRPr lang="fr-FR" sz="1500" dirty="0"/>
          </a:p>
          <a:p>
            <a:r>
              <a:rPr lang="fr-FR" sz="1500" dirty="0"/>
              <a:t>2. SF2H. Quelles mesures pour maîtriser le risque infectieux chez les patients immunodéprimés ? Recommandations formalisées d’experts - Novembre 2016 [Internet]. No Blog </a:t>
            </a:r>
            <a:r>
              <a:rPr lang="fr-FR" sz="1500" dirty="0" err="1"/>
              <a:t>Title</a:t>
            </a:r>
            <a:r>
              <a:rPr lang="fr-FR" sz="1500" dirty="0"/>
              <a:t> Set. [cité 26 mai 2023]. Disponible sur: </a:t>
            </a:r>
            <a:r>
              <a:rPr lang="fr-FR" sz="1500" dirty="0">
                <a:hlinkClick r:id="rId6"/>
              </a:rPr>
              <a:t>https://www.sf2h.net/wp-content/uploads/2016/12/BD-HY-XXIV-5-SF2H-immunodeprimes.pdf</a:t>
            </a:r>
            <a:endParaRPr lang="fr-FR" sz="1500" dirty="0"/>
          </a:p>
          <a:p>
            <a:r>
              <a:rPr lang="fr-FR" sz="1500" dirty="0"/>
              <a:t>3. Prévention des infections nosocomiales en réanimation (transmission croisée et nouveau-né exclus). Annales Françaises d’Anesthésie et de Réanimation. </a:t>
            </a:r>
            <a:r>
              <a:rPr lang="fr-FR" sz="1500" dirty="0" err="1"/>
              <a:t>oct</a:t>
            </a:r>
            <a:r>
              <a:rPr lang="fr-FR" sz="1500" dirty="0"/>
              <a:t> 2009;28(10):912‑20.</a:t>
            </a:r>
          </a:p>
          <a:p>
            <a:r>
              <a:rPr lang="fr-FR" sz="1500" dirty="0"/>
              <a:t>4. Hilaire JC, </a:t>
            </a:r>
            <a:r>
              <a:rPr lang="fr-FR" sz="1500" dirty="0" err="1"/>
              <a:t>Neulier</a:t>
            </a:r>
            <a:r>
              <a:rPr lang="fr-FR" sz="1500" dirty="0"/>
              <a:t> C. Prévention de la transmission croisée. Précautions standard et complémentaires. Savoirs Et Soins Infirmiers. 1 août 2012;4(3):1‑11.</a:t>
            </a:r>
          </a:p>
          <a:p>
            <a:r>
              <a:rPr lang="fr-FR" sz="1500" dirty="0"/>
              <a:t>5. SF2H. Prévention de la transmission croisée par voie respiratoire : air ou gouttelettes [Internet]. [cité 26 mai 2023]. Disponible sur: </a:t>
            </a:r>
            <a:r>
              <a:rPr lang="fr-FR" sz="1500" dirty="0">
                <a:hlinkClick r:id="rId7"/>
              </a:rPr>
              <a:t>https://www.sf2h.net/wp-content/uploads/2013/03/SF2H_recommandations_air-ou-gouttelettes_2013.pdf</a:t>
            </a:r>
            <a:endParaRPr lang="fr-FR" sz="1500" dirty="0"/>
          </a:p>
          <a:p>
            <a:r>
              <a:rPr lang="fr-FR" sz="1500" dirty="0"/>
              <a:t>6. INRS. Précautions standard - Fiche [Internet]. [cité 26 mai 2023]. Disponible sur: </a:t>
            </a:r>
            <a:r>
              <a:rPr lang="fr-FR" sz="1500" dirty="0">
                <a:hlinkClick r:id="rId8"/>
              </a:rPr>
              <a:t>https://www.inrs.fr/media.html?refINRS=ED%206360</a:t>
            </a:r>
            <a:endParaRPr lang="fr-FR" sz="1500" dirty="0"/>
          </a:p>
          <a:p>
            <a:r>
              <a:rPr lang="fr-FR" sz="1500" dirty="0"/>
              <a:t>7. INRS. Précautions complémentaires « Gouttelettes » - Fiche [Internet]. [cité 26 mai 2023]. Disponible sur: </a:t>
            </a:r>
            <a:r>
              <a:rPr lang="fr-FR" sz="1500" dirty="0">
                <a:hlinkClick r:id="rId9"/>
              </a:rPr>
              <a:t>https://www.inrs.fr/media.html?refINRS=ED%206361</a:t>
            </a:r>
            <a:endParaRPr lang="fr-FR" sz="1500" dirty="0"/>
          </a:p>
          <a:p>
            <a:r>
              <a:rPr lang="fr-FR" sz="1500" dirty="0"/>
              <a:t>8. INRS. Précautions complémentaires « Contact » - Fiche [Internet]. [cité 26 mai 2023]. Disponible sur: </a:t>
            </a:r>
            <a:r>
              <a:rPr lang="fr-FR" sz="1500" dirty="0">
                <a:hlinkClick r:id="rId10"/>
              </a:rPr>
              <a:t>https://www.inrs.fr/media.html?refINRS=ED%206363</a:t>
            </a:r>
            <a:endParaRPr lang="fr-FR" sz="1500" dirty="0"/>
          </a:p>
          <a:p>
            <a:r>
              <a:rPr lang="fr-FR" sz="1500" dirty="0"/>
              <a:t>9. INRS. Précautions complémentaires « Air » - Fiche [Internet]. [cité 26 mai 2023]. Disponible sur: </a:t>
            </a:r>
            <a:r>
              <a:rPr lang="fr-FR" sz="1500" dirty="0">
                <a:hlinkClick r:id="rId11"/>
              </a:rPr>
              <a:t>https://www.inrs.fr/media.html?refINRS=ED%206362</a:t>
            </a:r>
            <a:endParaRPr lang="fr-FR" sz="1500" dirty="0"/>
          </a:p>
          <a:p>
            <a:r>
              <a:rPr lang="fr-FR" sz="1500" dirty="0"/>
              <a:t>10. </a:t>
            </a:r>
            <a:r>
              <a:rPr lang="fr-FR" sz="1500" dirty="0" err="1"/>
              <a:t>Schmand</a:t>
            </a:r>
            <a:r>
              <a:rPr lang="fr-FR" sz="1500" dirty="0"/>
              <a:t> A, </a:t>
            </a:r>
            <a:r>
              <a:rPr lang="fr-FR" sz="1500" dirty="0" err="1"/>
              <a:t>Tran</a:t>
            </a:r>
            <a:r>
              <a:rPr lang="fr-FR" sz="1500" dirty="0"/>
              <a:t> M, </a:t>
            </a:r>
            <a:r>
              <a:rPr lang="fr-FR" sz="1500" dirty="0" err="1"/>
              <a:t>Pilmis</a:t>
            </a:r>
            <a:r>
              <a:rPr lang="fr-FR" sz="1500" dirty="0"/>
              <a:t> B, Bruel C, Philippart F. Infections nosocomiales : conduite à tenir et stratégie thérapeutique devant une épidémie. Anesthésie-Réanimation. 1 </a:t>
            </a:r>
            <a:r>
              <a:rPr lang="fr-FR" sz="1500" dirty="0" err="1"/>
              <a:t>avr</a:t>
            </a:r>
            <a:r>
              <a:rPr lang="fr-FR" sz="1500" dirty="0"/>
              <a:t> 2021;41(2):1‑17.</a:t>
            </a:r>
          </a:p>
          <a:p>
            <a:r>
              <a:rPr lang="fr-FR" sz="1500" dirty="0"/>
              <a:t>11. CPIAS. Guides, fiches pratiques et dépliants du </a:t>
            </a:r>
            <a:r>
              <a:rPr lang="fr-FR" sz="1500" dirty="0" err="1"/>
              <a:t>CPias</a:t>
            </a:r>
            <a:r>
              <a:rPr lang="fr-FR" sz="1500" dirty="0"/>
              <a:t> Ile-de-France [Internet]. [cité 26 mai 2023]. Disponible sur: </a:t>
            </a:r>
            <a:r>
              <a:rPr lang="fr-FR" sz="1500" dirty="0">
                <a:hlinkClick r:id="rId12"/>
              </a:rPr>
              <a:t>https://www.cpias-ile-de-france.fr/docprocom/recommandations.php</a:t>
            </a:r>
            <a:endParaRPr lang="fr-FR" sz="1500" dirty="0"/>
          </a:p>
          <a:p>
            <a:r>
              <a:rPr lang="fr-FR" sz="1500" dirty="0"/>
              <a:t>12. </a:t>
            </a:r>
            <a:r>
              <a:rPr lang="fr-FR" sz="1500" dirty="0" err="1"/>
              <a:t>Velly</a:t>
            </a:r>
            <a:r>
              <a:rPr lang="fr-FR" sz="1500" dirty="0"/>
              <a:t> L, </a:t>
            </a:r>
            <a:r>
              <a:rPr lang="fr-FR" sz="1500" dirty="0" err="1"/>
              <a:t>Pellegrini</a:t>
            </a:r>
            <a:r>
              <a:rPr lang="fr-FR" sz="1500" dirty="0"/>
              <a:t> L. Comment je choisis ma sonde d’intubation en réanimation ? Le Praticien en Anesthésie Réanimation. </a:t>
            </a:r>
            <a:r>
              <a:rPr lang="fr-FR" sz="1500" dirty="0" err="1"/>
              <a:t>oct</a:t>
            </a:r>
            <a:r>
              <a:rPr lang="fr-FR" sz="1500" dirty="0"/>
              <a:t> 2013;17(5):260‑5.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fr-FR" altLang="fr-FR" sz="1500" dirty="0">
              <a:latin typeface="Century Gothic (Corps)"/>
            </a:endParaRPr>
          </a:p>
        </p:txBody>
      </p:sp>
      <p:pic>
        <p:nvPicPr>
          <p:cNvPr id="4" name="Diapo 20">
            <a:hlinkClick r:id="" action="ppaction://media"/>
            <a:extLst>
              <a:ext uri="{FF2B5EF4-FFF2-40B4-BE49-F238E27FC236}">
                <a16:creationId xmlns:a16="http://schemas.microsoft.com/office/drawing/2014/main" id="{47B83C17-EF09-EEAC-D61F-3F338F867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23501" y="4000501"/>
            <a:ext cx="890588" cy="8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1. Rappels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A624D79B-C937-8818-93CA-A61BCF3AA0AF}"/>
              </a:ext>
            </a:extLst>
          </p:cNvPr>
          <p:cNvSpPr txBox="1">
            <a:spLocks/>
          </p:cNvSpPr>
          <p:nvPr/>
        </p:nvSpPr>
        <p:spPr>
          <a:xfrm>
            <a:off x="406524" y="872073"/>
            <a:ext cx="4808744" cy="70212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u="sng" dirty="0"/>
              <a:t>Particularité du patient en réanimation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A8E599B5-F5AC-DE0A-355A-954102CE824F}"/>
              </a:ext>
            </a:extLst>
          </p:cNvPr>
          <p:cNvSpPr txBox="1">
            <a:spLocks/>
          </p:cNvSpPr>
          <p:nvPr/>
        </p:nvSpPr>
        <p:spPr>
          <a:xfrm>
            <a:off x="658774" y="1369250"/>
            <a:ext cx="3868067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Risque infectieux ++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AEB8AE0-0266-8B34-B3A1-5BC1125E0733}"/>
              </a:ext>
            </a:extLst>
          </p:cNvPr>
          <p:cNvSpPr txBox="1">
            <a:spLocks/>
          </p:cNvSpPr>
          <p:nvPr/>
        </p:nvSpPr>
        <p:spPr>
          <a:xfrm>
            <a:off x="3706903" y="1369250"/>
            <a:ext cx="7956462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système immunitaire affaibli, dispositifs invasifs... 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2CDC8172-7ABF-776E-5016-0AFB564ABB94}"/>
              </a:ext>
            </a:extLst>
          </p:cNvPr>
          <p:cNvSpPr txBox="1">
            <a:spLocks/>
          </p:cNvSpPr>
          <p:nvPr/>
        </p:nvSpPr>
        <p:spPr>
          <a:xfrm>
            <a:off x="521614" y="2531629"/>
            <a:ext cx="2606827" cy="523221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u="sng" dirty="0"/>
              <a:t>Différents microbes </a:t>
            </a:r>
          </a:p>
        </p:txBody>
      </p:sp>
      <p:pic>
        <p:nvPicPr>
          <p:cNvPr id="9" name="Picture 2" descr="https://cdn.futura-sciences.com/buildsv6/images/mediumoriginal/e/5/7/e57174548e_29988_101-schema-bacterie-typique-ladyofhats-wiki-dp.jpg">
            <a:extLst>
              <a:ext uri="{FF2B5EF4-FFF2-40B4-BE49-F238E27FC236}">
                <a16:creationId xmlns:a16="http://schemas.microsoft.com/office/drawing/2014/main" id="{C6E68D64-A522-2032-1AE6-DDF4381D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1" y="2993762"/>
            <a:ext cx="1720768" cy="140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9D724C-CB65-AE75-9AA4-854C9E6B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53" y="4474410"/>
            <a:ext cx="208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Century Gothic (Corps)"/>
              </a:rPr>
              <a:t>Bactérie</a:t>
            </a:r>
          </a:p>
        </p:txBody>
      </p:sp>
      <p:pic>
        <p:nvPicPr>
          <p:cNvPr id="11" name="Picture 3" descr="C:\Users\Yanni\Documents\REANIMATION POLYVALENTE emploi\Etudiants infirmiers stage\Cours IFSI\IFAS\Tuberculose et pneumopathie\Images\coronavirus-sars-cov-2-covid-19-4_6289482 - Copie.jpg">
            <a:extLst>
              <a:ext uri="{FF2B5EF4-FFF2-40B4-BE49-F238E27FC236}">
                <a16:creationId xmlns:a16="http://schemas.microsoft.com/office/drawing/2014/main" id="{761A131F-2333-FE0A-BB05-34F21719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99" y="3051362"/>
            <a:ext cx="1955642" cy="14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escription de cette image, également commentée ci-après">
            <a:extLst>
              <a:ext uri="{FF2B5EF4-FFF2-40B4-BE49-F238E27FC236}">
                <a16:creationId xmlns:a16="http://schemas.microsoft.com/office/drawing/2014/main" id="{3F5EDD9E-615F-D356-3D1A-155C7988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6" y="4850239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BF02C2-6098-EE37-2B0A-35C256D1B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487" y="4476291"/>
            <a:ext cx="1322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Century Gothic (Corps)"/>
              </a:rPr>
              <a:t>Virus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CCBD4A-CD87-D80F-2432-D95BF74A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4" y="6445155"/>
            <a:ext cx="225446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Century Gothic (Corps)"/>
              </a:rPr>
              <a:t>Champignon</a:t>
            </a:r>
          </a:p>
        </p:txBody>
      </p:sp>
      <p:pic>
        <p:nvPicPr>
          <p:cNvPr id="16" name="Image 15" descr="Une image contenant invertébré, insecte, Organisme, acarien&#10;&#10;Description générée automatiquement">
            <a:extLst>
              <a:ext uri="{FF2B5EF4-FFF2-40B4-BE49-F238E27FC236}">
                <a16:creationId xmlns:a16="http://schemas.microsoft.com/office/drawing/2014/main" id="{0ACCDADF-2C66-0FB7-39F2-47B8C4746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84" y="4874460"/>
            <a:ext cx="2066473" cy="128560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315EAF8-B8F6-D7C5-D4F8-51621FD0B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771" y="6301330"/>
            <a:ext cx="1322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Century Gothic (Corps)"/>
              </a:rPr>
              <a:t>Parasite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22ACC03B-D7EE-1CE0-793E-6D54CB558296}"/>
              </a:ext>
            </a:extLst>
          </p:cNvPr>
          <p:cNvSpPr txBox="1">
            <a:spLocks/>
          </p:cNvSpPr>
          <p:nvPr/>
        </p:nvSpPr>
        <p:spPr>
          <a:xfrm>
            <a:off x="690595" y="1937229"/>
            <a:ext cx="2173859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Patient ventilé 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8991D6AD-DD60-B2B9-479C-B7EB4FEF4616}"/>
              </a:ext>
            </a:extLst>
          </p:cNvPr>
          <p:cNvSpPr txBox="1">
            <a:spLocks/>
          </p:cNvSpPr>
          <p:nvPr/>
        </p:nvSpPr>
        <p:spPr>
          <a:xfrm>
            <a:off x="3055684" y="1907974"/>
            <a:ext cx="7956462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Pneumonie Acquise sous Ventilation Mécanique (PAVM)</a:t>
            </a:r>
          </a:p>
        </p:txBody>
      </p:sp>
      <p:sp>
        <p:nvSpPr>
          <p:cNvPr id="21" name="Sous-titre 2">
            <a:extLst>
              <a:ext uri="{FF2B5EF4-FFF2-40B4-BE49-F238E27FC236}">
                <a16:creationId xmlns:a16="http://schemas.microsoft.com/office/drawing/2014/main" id="{E6F86326-4D68-1050-A490-4BF4262F58EE}"/>
              </a:ext>
            </a:extLst>
          </p:cNvPr>
          <p:cNvSpPr txBox="1">
            <a:spLocks/>
          </p:cNvSpPr>
          <p:nvPr/>
        </p:nvSpPr>
        <p:spPr>
          <a:xfrm>
            <a:off x="4863049" y="2412203"/>
            <a:ext cx="2395755" cy="784831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2000" b="1" u="sng" dirty="0"/>
              <a:t>Microbes NON pathogènes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865FF242-D165-4E06-E4E9-8DFB41702B58}"/>
              </a:ext>
            </a:extLst>
          </p:cNvPr>
          <p:cNvSpPr txBox="1">
            <a:spLocks/>
          </p:cNvSpPr>
          <p:nvPr/>
        </p:nvSpPr>
        <p:spPr>
          <a:xfrm>
            <a:off x="10276455" y="2335179"/>
            <a:ext cx="2302139" cy="660976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2000" b="1" u="sng" dirty="0"/>
              <a:t>Microbes PATHOGÈNES</a:t>
            </a:r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503F1FD2-940C-79AC-A87D-25A5AD50F2C0}"/>
              </a:ext>
            </a:extLst>
          </p:cNvPr>
          <p:cNvSpPr txBox="1">
            <a:spLocks/>
          </p:cNvSpPr>
          <p:nvPr/>
        </p:nvSpPr>
        <p:spPr>
          <a:xfrm>
            <a:off x="5009070" y="3163347"/>
            <a:ext cx="2173859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Commensaux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69657D45-08B0-D02F-ED30-968CCC8D7DDD}"/>
              </a:ext>
            </a:extLst>
          </p:cNvPr>
          <p:cNvSpPr txBox="1">
            <a:spLocks/>
          </p:cNvSpPr>
          <p:nvPr/>
        </p:nvSpPr>
        <p:spPr>
          <a:xfrm>
            <a:off x="5009070" y="3603868"/>
            <a:ext cx="2173859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Saprophytes</a:t>
            </a:r>
          </a:p>
        </p:txBody>
      </p:sp>
      <p:pic>
        <p:nvPicPr>
          <p:cNvPr id="28" name="Image 27" descr="Une image contenant dessin humoristique, clipart, illustration&#10;&#10;Description générée automatiquement">
            <a:extLst>
              <a:ext uri="{FF2B5EF4-FFF2-40B4-BE49-F238E27FC236}">
                <a16:creationId xmlns:a16="http://schemas.microsoft.com/office/drawing/2014/main" id="{CDCC4E84-5D6B-E71A-2212-DBAF6AE01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17" y="2847474"/>
            <a:ext cx="791882" cy="1222759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5D1628D4-2BA3-0408-E75F-C308F905F090}"/>
              </a:ext>
            </a:extLst>
          </p:cNvPr>
          <p:cNvSpPr/>
          <p:nvPr/>
        </p:nvSpPr>
        <p:spPr>
          <a:xfrm>
            <a:off x="8168640" y="2993762"/>
            <a:ext cx="2149227" cy="3285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BD8A5A7B-B700-E492-A3E1-E27A3C6CA4AD}"/>
              </a:ext>
            </a:extLst>
          </p:cNvPr>
          <p:cNvSpPr txBox="1">
            <a:spLocks/>
          </p:cNvSpPr>
          <p:nvPr/>
        </p:nvSpPr>
        <p:spPr>
          <a:xfrm>
            <a:off x="8156323" y="2580247"/>
            <a:ext cx="2173859" cy="1038974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/>
            <a:r>
              <a:rPr lang="fr-FR" sz="2000" dirty="0"/>
              <a:t>Microbes opportunistes</a:t>
            </a:r>
          </a:p>
          <a:p>
            <a:pPr marR="0" algn="ctr"/>
            <a:endParaRPr lang="fr-FR" sz="2000" dirty="0"/>
          </a:p>
          <a:p>
            <a:pPr marR="0" algn="ctr"/>
            <a:r>
              <a:rPr lang="fr-FR" sz="2000" dirty="0"/>
              <a:t>Si immunodépression</a:t>
            </a:r>
          </a:p>
        </p:txBody>
      </p:sp>
      <p:pic>
        <p:nvPicPr>
          <p:cNvPr id="32" name="Image 31" descr="Une image contenant main, doigt, gants&#10;&#10;Description générée automatiquement">
            <a:extLst>
              <a:ext uri="{FF2B5EF4-FFF2-40B4-BE49-F238E27FC236}">
                <a16:creationId xmlns:a16="http://schemas.microsoft.com/office/drawing/2014/main" id="{045845C1-9F80-4E4B-C54F-7E9AAF5CB2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03" y="4739571"/>
            <a:ext cx="1611478" cy="1783192"/>
          </a:xfrm>
          <a:prstGeom prst="rect">
            <a:avLst/>
          </a:prstGeom>
        </p:spPr>
      </p:pic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6E755FB0-DB92-F8B4-9091-E7ED0D3E1DAA}"/>
              </a:ext>
            </a:extLst>
          </p:cNvPr>
          <p:cNvSpPr/>
          <p:nvPr/>
        </p:nvSpPr>
        <p:spPr>
          <a:xfrm rot="20211266">
            <a:off x="8171532" y="5013794"/>
            <a:ext cx="1155557" cy="3939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7F0FE631-F60F-9B18-303B-5ECD5D9D40CA}"/>
              </a:ext>
            </a:extLst>
          </p:cNvPr>
          <p:cNvSpPr/>
          <p:nvPr/>
        </p:nvSpPr>
        <p:spPr>
          <a:xfrm rot="1475801">
            <a:off x="8172891" y="5961199"/>
            <a:ext cx="1155557" cy="3939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1E24C31-85DF-E5BB-DCDF-98E723041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010" y="4739571"/>
            <a:ext cx="2008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Century Gothic (Corps)"/>
              </a:rPr>
              <a:t>Flore </a:t>
            </a:r>
            <a:r>
              <a:rPr lang="fr-FR" altLang="fr-FR" sz="2000" b="1" dirty="0">
                <a:latin typeface="Century Gothic (Corps)"/>
              </a:rPr>
              <a:t>résidente</a:t>
            </a:r>
            <a:r>
              <a:rPr lang="fr-FR" altLang="fr-FR" sz="2000" dirty="0">
                <a:latin typeface="Century Gothic (Corps)"/>
              </a:rPr>
              <a:t> </a:t>
            </a:r>
          </a:p>
        </p:txBody>
      </p:sp>
      <p:pic>
        <p:nvPicPr>
          <p:cNvPr id="37" name="Image 36" descr="Une image contenant dessin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4A46E33D-5891-6EA8-4A30-255D30788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22" y="3016367"/>
            <a:ext cx="1474216" cy="1503041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788A3F3-E8DC-9D98-DCC2-D136CACF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424" y="6122653"/>
            <a:ext cx="2645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Century Gothic (Corps)"/>
              </a:rPr>
              <a:t>Flore </a:t>
            </a:r>
            <a:r>
              <a:rPr lang="fr-FR" altLang="fr-FR" sz="2000" b="1" dirty="0">
                <a:latin typeface="Century Gothic (Corps)"/>
              </a:rPr>
              <a:t>transitoire</a:t>
            </a:r>
            <a:r>
              <a:rPr lang="fr-FR" altLang="fr-FR" sz="2000" dirty="0">
                <a:latin typeface="Century Gothic (Corps)"/>
              </a:rPr>
              <a:t> </a:t>
            </a:r>
          </a:p>
        </p:txBody>
      </p:sp>
      <p:pic>
        <p:nvPicPr>
          <p:cNvPr id="2" name="diapo 3">
            <a:hlinkClick r:id="" action="ppaction://media"/>
            <a:extLst>
              <a:ext uri="{FF2B5EF4-FFF2-40B4-BE49-F238E27FC236}">
                <a16:creationId xmlns:a16="http://schemas.microsoft.com/office/drawing/2014/main" id="{0BFBB499-845C-EE93-0BF1-0692C9271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27355" y="426787"/>
            <a:ext cx="858121" cy="8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13" grpId="0" autoUpdateAnimBg="0"/>
      <p:bldP spid="14" grpId="0" autoUpdateAnimBg="0"/>
      <p:bldP spid="17" grpId="0" autoUpdateAnimBg="0"/>
      <p:bldP spid="35" grpId="0" autoUpdateAnimBg="0"/>
      <p:bldP spid="3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2. Transmission croisée et actions préventives</a:t>
            </a:r>
          </a:p>
        </p:txBody>
      </p:sp>
      <p:pic>
        <p:nvPicPr>
          <p:cNvPr id="5" name="Image 4" descr="Une image contenant dessin, conceptio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DA23ABC5-F5A3-7202-C3E8-BD3EFEBC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8" y="924109"/>
            <a:ext cx="1119592" cy="1052817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2F6C7996-ECA4-E2B7-C65B-7937E8D81031}"/>
              </a:ext>
            </a:extLst>
          </p:cNvPr>
          <p:cNvSpPr txBox="1">
            <a:spLocks/>
          </p:cNvSpPr>
          <p:nvPr/>
        </p:nvSpPr>
        <p:spPr>
          <a:xfrm>
            <a:off x="403804" y="1976926"/>
            <a:ext cx="1443027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RESERVOIR</a:t>
            </a:r>
          </a:p>
        </p:txBody>
      </p:sp>
      <p:sp>
        <p:nvSpPr>
          <p:cNvPr id="26" name="Sous-titre 2">
            <a:extLst>
              <a:ext uri="{FF2B5EF4-FFF2-40B4-BE49-F238E27FC236}">
                <a16:creationId xmlns:a16="http://schemas.microsoft.com/office/drawing/2014/main" id="{95DA34EB-ECAD-A2DF-48DD-D700E1D0EA3C}"/>
              </a:ext>
            </a:extLst>
          </p:cNvPr>
          <p:cNvSpPr txBox="1">
            <a:spLocks/>
          </p:cNvSpPr>
          <p:nvPr/>
        </p:nvSpPr>
        <p:spPr>
          <a:xfrm>
            <a:off x="2415109" y="924109"/>
            <a:ext cx="2530816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Endogène</a:t>
            </a:r>
            <a:r>
              <a:rPr lang="fr-FR" sz="2000" dirty="0"/>
              <a:t> : </a:t>
            </a:r>
            <a:r>
              <a:rPr lang="fr-FR" sz="1600" dirty="0"/>
              <a:t>patient</a:t>
            </a:r>
            <a:endParaRPr lang="fr-FR" sz="2000" dirty="0"/>
          </a:p>
        </p:txBody>
      </p:sp>
      <p:sp>
        <p:nvSpPr>
          <p:cNvPr id="27" name="Sous-titre 2">
            <a:extLst>
              <a:ext uri="{FF2B5EF4-FFF2-40B4-BE49-F238E27FC236}">
                <a16:creationId xmlns:a16="http://schemas.microsoft.com/office/drawing/2014/main" id="{1A3212F8-37F8-B550-608C-59FC2B0DE208}"/>
              </a:ext>
            </a:extLst>
          </p:cNvPr>
          <p:cNvSpPr txBox="1">
            <a:spLocks/>
          </p:cNvSpPr>
          <p:nvPr/>
        </p:nvSpPr>
        <p:spPr>
          <a:xfrm>
            <a:off x="2442637" y="1412469"/>
            <a:ext cx="4465449" cy="1461688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Exogène</a:t>
            </a:r>
            <a:r>
              <a:rPr lang="fr-FR" sz="2000" dirty="0"/>
              <a:t> : </a:t>
            </a:r>
            <a:r>
              <a:rPr lang="fr-FR" sz="1600" dirty="0"/>
              <a:t>Soignant </a:t>
            </a:r>
          </a:p>
          <a:p>
            <a:pPr marR="0" algn="l"/>
            <a:r>
              <a:rPr lang="fr-FR" sz="1600" dirty="0"/>
              <a:t>Visiteur</a:t>
            </a:r>
          </a:p>
          <a:p>
            <a:pPr marR="0" algn="l"/>
            <a:r>
              <a:rPr lang="fr-FR" sz="1600" dirty="0"/>
              <a:t>Environnement, </a:t>
            </a:r>
          </a:p>
          <a:p>
            <a:pPr marR="0" algn="l"/>
            <a:r>
              <a:rPr lang="fr-FR" sz="1600" dirty="0"/>
              <a:t>Dispositifs médicaux et équipements</a:t>
            </a: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C6704978-3637-3CFC-6E13-3F1781978D85}"/>
              </a:ext>
            </a:extLst>
          </p:cNvPr>
          <p:cNvSpPr/>
          <p:nvPr/>
        </p:nvSpPr>
        <p:spPr>
          <a:xfrm rot="5400000">
            <a:off x="722359" y="2494019"/>
            <a:ext cx="637673" cy="3396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Une image contenant jaune, cercle, léger, conception&#10;&#10;Description générée automatiquement">
            <a:extLst>
              <a:ext uri="{FF2B5EF4-FFF2-40B4-BE49-F238E27FC236}">
                <a16:creationId xmlns:a16="http://schemas.microsoft.com/office/drawing/2014/main" id="{67BF3229-EBA6-47E7-8E0F-50950CBC2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1" y="3067929"/>
            <a:ext cx="1620505" cy="1289038"/>
          </a:xfrm>
          <a:prstGeom prst="rect">
            <a:avLst/>
          </a:prstGeom>
        </p:spPr>
      </p:pic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E7A5CB8B-94BF-9557-6E1A-199A6175D9BE}"/>
              </a:ext>
            </a:extLst>
          </p:cNvPr>
          <p:cNvSpPr/>
          <p:nvPr/>
        </p:nvSpPr>
        <p:spPr>
          <a:xfrm rot="5400000">
            <a:off x="802699" y="4447478"/>
            <a:ext cx="504786" cy="3939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 descr="Une image contenant conception, meubles, illustration, art&#10;&#10;Description générée automatiquement">
            <a:extLst>
              <a:ext uri="{FF2B5EF4-FFF2-40B4-BE49-F238E27FC236}">
                <a16:creationId xmlns:a16="http://schemas.microsoft.com/office/drawing/2014/main" id="{CD7AF43C-5504-B602-C385-C0A776F0C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5128912"/>
            <a:ext cx="979557" cy="1224446"/>
          </a:xfrm>
          <a:prstGeom prst="rect">
            <a:avLst/>
          </a:prstGeom>
        </p:spPr>
      </p:pic>
      <p:sp>
        <p:nvSpPr>
          <p:cNvPr id="54" name="Sous-titre 2">
            <a:extLst>
              <a:ext uri="{FF2B5EF4-FFF2-40B4-BE49-F238E27FC236}">
                <a16:creationId xmlns:a16="http://schemas.microsoft.com/office/drawing/2014/main" id="{745FBEEE-5199-7F50-77E3-F3A32329856C}"/>
              </a:ext>
            </a:extLst>
          </p:cNvPr>
          <p:cNvSpPr txBox="1">
            <a:spLocks/>
          </p:cNvSpPr>
          <p:nvPr/>
        </p:nvSpPr>
        <p:spPr>
          <a:xfrm>
            <a:off x="2297493" y="3110155"/>
            <a:ext cx="2894053" cy="505717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Directe. </a:t>
            </a:r>
            <a:r>
              <a:rPr lang="fr-FR" sz="1600" dirty="0"/>
              <a:t>Ex : manuportage</a:t>
            </a:r>
            <a:endParaRPr lang="fr-FR" sz="2000" dirty="0"/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2E7D8308-C149-6BF7-3B6E-7651B9216D52}"/>
              </a:ext>
            </a:extLst>
          </p:cNvPr>
          <p:cNvSpPr txBox="1">
            <a:spLocks/>
          </p:cNvSpPr>
          <p:nvPr/>
        </p:nvSpPr>
        <p:spPr>
          <a:xfrm>
            <a:off x="2297492" y="3589726"/>
            <a:ext cx="3637352" cy="8205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Indirect. </a:t>
            </a:r>
            <a:r>
              <a:rPr lang="fr-FR" sz="2000" dirty="0"/>
              <a:t>Ex : </a:t>
            </a:r>
            <a:r>
              <a:rPr lang="fr-FR" sz="1600" dirty="0"/>
              <a:t>contact avec matériel, surface contaminée </a:t>
            </a:r>
            <a:endParaRPr lang="fr-FR" sz="2000" dirty="0"/>
          </a:p>
        </p:txBody>
      </p:sp>
      <p:sp>
        <p:nvSpPr>
          <p:cNvPr id="56" name="Sous-titre 2">
            <a:extLst>
              <a:ext uri="{FF2B5EF4-FFF2-40B4-BE49-F238E27FC236}">
                <a16:creationId xmlns:a16="http://schemas.microsoft.com/office/drawing/2014/main" id="{36AFDFCB-92CF-EA2B-C285-55475EFE6A7E}"/>
              </a:ext>
            </a:extLst>
          </p:cNvPr>
          <p:cNvSpPr txBox="1">
            <a:spLocks/>
          </p:cNvSpPr>
          <p:nvPr/>
        </p:nvSpPr>
        <p:spPr>
          <a:xfrm>
            <a:off x="2297492" y="4270129"/>
            <a:ext cx="3091920" cy="42445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Respiratoire</a:t>
            </a:r>
            <a:endParaRPr lang="fr-FR" sz="2000" dirty="0"/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DABD8FBC-40FD-6BBB-A63A-63EDAE52CEED}"/>
              </a:ext>
            </a:extLst>
          </p:cNvPr>
          <p:cNvSpPr txBox="1">
            <a:spLocks/>
          </p:cNvSpPr>
          <p:nvPr/>
        </p:nvSpPr>
        <p:spPr>
          <a:xfrm>
            <a:off x="2315574" y="5169644"/>
            <a:ext cx="1107593" cy="42446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Patient</a:t>
            </a:r>
          </a:p>
        </p:txBody>
      </p:sp>
      <p:sp>
        <p:nvSpPr>
          <p:cNvPr id="58" name="Sous-titre 2">
            <a:extLst>
              <a:ext uri="{FF2B5EF4-FFF2-40B4-BE49-F238E27FC236}">
                <a16:creationId xmlns:a16="http://schemas.microsoft.com/office/drawing/2014/main" id="{569BDC22-41F8-CB48-8EAC-3691EF9C5468}"/>
              </a:ext>
            </a:extLst>
          </p:cNvPr>
          <p:cNvSpPr txBox="1">
            <a:spLocks/>
          </p:cNvSpPr>
          <p:nvPr/>
        </p:nvSpPr>
        <p:spPr>
          <a:xfrm>
            <a:off x="625642" y="6332023"/>
            <a:ext cx="1227516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HOTES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3C17404-D6C7-398F-5479-7F2E3F9DDB99}"/>
              </a:ext>
            </a:extLst>
          </p:cNvPr>
          <p:cNvSpPr/>
          <p:nvPr/>
        </p:nvSpPr>
        <p:spPr>
          <a:xfrm>
            <a:off x="126124" y="835283"/>
            <a:ext cx="6788210" cy="5849112"/>
          </a:xfrm>
          <a:prstGeom prst="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6F77DD1A-FE43-B47F-D265-534FC088A4E1}"/>
              </a:ext>
            </a:extLst>
          </p:cNvPr>
          <p:cNvSpPr txBox="1"/>
          <p:nvPr/>
        </p:nvSpPr>
        <p:spPr>
          <a:xfrm>
            <a:off x="3440299" y="6193523"/>
            <a:ext cx="379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Transmission croisée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1663196-D53E-3245-CB19-52FD71FF9DBB}"/>
              </a:ext>
            </a:extLst>
          </p:cNvPr>
          <p:cNvSpPr/>
          <p:nvPr/>
        </p:nvSpPr>
        <p:spPr>
          <a:xfrm>
            <a:off x="7014616" y="849323"/>
            <a:ext cx="5097825" cy="4934657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FFB42A0C-F809-FE0E-D00B-B321640CFDEC}"/>
              </a:ext>
            </a:extLst>
          </p:cNvPr>
          <p:cNvSpPr txBox="1"/>
          <p:nvPr/>
        </p:nvSpPr>
        <p:spPr>
          <a:xfrm>
            <a:off x="9009617" y="5315069"/>
            <a:ext cx="348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FFFF00"/>
                </a:solidFill>
              </a:rPr>
              <a:t>Actions préventives</a:t>
            </a: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4CFAC649-DC4F-E9F6-9904-2001BCF7C430}"/>
              </a:ext>
            </a:extLst>
          </p:cNvPr>
          <p:cNvSpPr txBox="1">
            <a:spLocks/>
          </p:cNvSpPr>
          <p:nvPr/>
        </p:nvSpPr>
        <p:spPr>
          <a:xfrm>
            <a:off x="7360252" y="968482"/>
            <a:ext cx="2530816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Soins d’hygiène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87" name="Sous-titre 2">
            <a:extLst>
              <a:ext uri="{FF2B5EF4-FFF2-40B4-BE49-F238E27FC236}">
                <a16:creationId xmlns:a16="http://schemas.microsoft.com/office/drawing/2014/main" id="{E45918A6-F5AE-8412-46A2-3436B67C01CF}"/>
              </a:ext>
            </a:extLst>
          </p:cNvPr>
          <p:cNvSpPr txBox="1">
            <a:spLocks/>
          </p:cNvSpPr>
          <p:nvPr/>
        </p:nvSpPr>
        <p:spPr>
          <a:xfrm>
            <a:off x="7311294" y="1339736"/>
            <a:ext cx="3372747" cy="44206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Précautions standards (PS)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88" name="Sous-titre 2">
            <a:extLst>
              <a:ext uri="{FF2B5EF4-FFF2-40B4-BE49-F238E27FC236}">
                <a16:creationId xmlns:a16="http://schemas.microsoft.com/office/drawing/2014/main" id="{F0543313-0C3A-4B8F-F9E7-6E2D3D0752F5}"/>
              </a:ext>
            </a:extLst>
          </p:cNvPr>
          <p:cNvSpPr txBox="1">
            <a:spLocks/>
          </p:cNvSpPr>
          <p:nvPr/>
        </p:nvSpPr>
        <p:spPr>
          <a:xfrm>
            <a:off x="7311294" y="2546918"/>
            <a:ext cx="2684209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Nettoyage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90" name="Sous-titre 2">
            <a:extLst>
              <a:ext uri="{FF2B5EF4-FFF2-40B4-BE49-F238E27FC236}">
                <a16:creationId xmlns:a16="http://schemas.microsoft.com/office/drawing/2014/main" id="{9F887E09-8653-9E68-FF94-2FE4100F2237}"/>
              </a:ext>
            </a:extLst>
          </p:cNvPr>
          <p:cNvSpPr txBox="1">
            <a:spLocks/>
          </p:cNvSpPr>
          <p:nvPr/>
        </p:nvSpPr>
        <p:spPr>
          <a:xfrm>
            <a:off x="7261573" y="1700313"/>
            <a:ext cx="4846809" cy="741514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Respect règles d’hygiène : </a:t>
            </a:r>
            <a:r>
              <a:rPr lang="fr-FR" sz="1900" i="1" dirty="0">
                <a:solidFill>
                  <a:srgbClr val="FFFF00"/>
                </a:solidFill>
              </a:rPr>
              <a:t>mains, apport d’éléments extérieurs </a:t>
            </a:r>
            <a:endParaRPr lang="fr-FR" sz="2000" i="1" dirty="0">
              <a:solidFill>
                <a:srgbClr val="FFFF00"/>
              </a:solidFill>
            </a:endParaRPr>
          </a:p>
        </p:txBody>
      </p:sp>
      <p:sp>
        <p:nvSpPr>
          <p:cNvPr id="92" name="Sous-titre 2">
            <a:extLst>
              <a:ext uri="{FF2B5EF4-FFF2-40B4-BE49-F238E27FC236}">
                <a16:creationId xmlns:a16="http://schemas.microsoft.com/office/drawing/2014/main" id="{7847C8EA-6532-AE51-B439-E84DB572E09D}"/>
              </a:ext>
            </a:extLst>
          </p:cNvPr>
          <p:cNvSpPr txBox="1">
            <a:spLocks/>
          </p:cNvSpPr>
          <p:nvPr/>
        </p:nvSpPr>
        <p:spPr>
          <a:xfrm>
            <a:off x="7278116" y="3759839"/>
            <a:ext cx="2684209" cy="5232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Nettoyage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93" name="Sous-titre 2">
            <a:extLst>
              <a:ext uri="{FF2B5EF4-FFF2-40B4-BE49-F238E27FC236}">
                <a16:creationId xmlns:a16="http://schemas.microsoft.com/office/drawing/2014/main" id="{438FC15D-D7E5-749D-0500-8496FC687AF8}"/>
              </a:ext>
            </a:extLst>
          </p:cNvPr>
          <p:cNvSpPr txBox="1">
            <a:spLocks/>
          </p:cNvSpPr>
          <p:nvPr/>
        </p:nvSpPr>
        <p:spPr>
          <a:xfrm rot="16200000">
            <a:off x="9477749" y="2720845"/>
            <a:ext cx="4649671" cy="564718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+/- Précautions complémentaires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94" name="Sous-titre 2">
            <a:extLst>
              <a:ext uri="{FF2B5EF4-FFF2-40B4-BE49-F238E27FC236}">
                <a16:creationId xmlns:a16="http://schemas.microsoft.com/office/drawing/2014/main" id="{1921EB91-E1F4-8377-6C19-1643360BC717}"/>
              </a:ext>
            </a:extLst>
          </p:cNvPr>
          <p:cNvSpPr txBox="1">
            <a:spLocks/>
          </p:cNvSpPr>
          <p:nvPr/>
        </p:nvSpPr>
        <p:spPr>
          <a:xfrm>
            <a:off x="7323794" y="4291919"/>
            <a:ext cx="2684209" cy="571111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>
                <a:solidFill>
                  <a:srgbClr val="FFFF00"/>
                </a:solidFill>
              </a:rPr>
              <a:t>Masque</a:t>
            </a:r>
            <a:endParaRPr lang="fr-FR" sz="2000" i="1" dirty="0">
              <a:solidFill>
                <a:srgbClr val="FFFF00"/>
              </a:solidFill>
            </a:endParaRPr>
          </a:p>
        </p:txBody>
      </p:sp>
      <p:sp>
        <p:nvSpPr>
          <p:cNvPr id="98" name="Sous-titre 2">
            <a:extLst>
              <a:ext uri="{FF2B5EF4-FFF2-40B4-BE49-F238E27FC236}">
                <a16:creationId xmlns:a16="http://schemas.microsoft.com/office/drawing/2014/main" id="{9DCD71B3-2747-8551-CBCC-A218A3FBAE56}"/>
              </a:ext>
            </a:extLst>
          </p:cNvPr>
          <p:cNvSpPr txBox="1">
            <a:spLocks/>
          </p:cNvSpPr>
          <p:nvPr/>
        </p:nvSpPr>
        <p:spPr>
          <a:xfrm>
            <a:off x="2315574" y="5552722"/>
            <a:ext cx="1285241" cy="42445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Soignant</a:t>
            </a:r>
          </a:p>
        </p:txBody>
      </p:sp>
      <p:sp>
        <p:nvSpPr>
          <p:cNvPr id="99" name="Sous-titre 2">
            <a:extLst>
              <a:ext uri="{FF2B5EF4-FFF2-40B4-BE49-F238E27FC236}">
                <a16:creationId xmlns:a16="http://schemas.microsoft.com/office/drawing/2014/main" id="{8162DB81-3AB8-8349-EABE-3468619C5B19}"/>
              </a:ext>
            </a:extLst>
          </p:cNvPr>
          <p:cNvSpPr txBox="1">
            <a:spLocks/>
          </p:cNvSpPr>
          <p:nvPr/>
        </p:nvSpPr>
        <p:spPr>
          <a:xfrm>
            <a:off x="2339448" y="5924564"/>
            <a:ext cx="1285241" cy="453124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dirty="0"/>
              <a:t>Visiteur</a:t>
            </a:r>
            <a:endParaRPr lang="fr-FR" sz="2000" dirty="0"/>
          </a:p>
        </p:txBody>
      </p:sp>
      <p:pic>
        <p:nvPicPr>
          <p:cNvPr id="2" name="diapo 4">
            <a:hlinkClick r:id="" action="ppaction://media"/>
            <a:extLst>
              <a:ext uri="{FF2B5EF4-FFF2-40B4-BE49-F238E27FC236}">
                <a16:creationId xmlns:a16="http://schemas.microsoft.com/office/drawing/2014/main" id="{68FFEBCA-6972-EAAA-3D0A-90310497F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1793" y="5792841"/>
            <a:ext cx="938436" cy="9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2. Transmission croisée et actions préventives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7E11B5DC-8FAE-C77F-3625-DD0C30B49593}"/>
              </a:ext>
            </a:extLst>
          </p:cNvPr>
          <p:cNvSpPr txBox="1">
            <a:spLocks/>
          </p:cNvSpPr>
          <p:nvPr/>
        </p:nvSpPr>
        <p:spPr>
          <a:xfrm>
            <a:off x="264502" y="695955"/>
            <a:ext cx="4808744" cy="70212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/>
            <a:r>
              <a:rPr lang="fr-FR" sz="2000" b="1" u="sng" dirty="0"/>
              <a:t>Manuportage</a:t>
            </a:r>
          </a:p>
        </p:txBody>
      </p:sp>
      <p:pic>
        <p:nvPicPr>
          <p:cNvPr id="4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2011DC-4DD9-B425-3ABA-9DEAED7AE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1" t="18454" r="18877" b="5994"/>
          <a:stretch/>
        </p:blipFill>
        <p:spPr>
          <a:xfrm>
            <a:off x="126124" y="1223137"/>
            <a:ext cx="4587400" cy="2826349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561F7939-39CC-1743-62D3-0317D5EBF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776" y="831353"/>
            <a:ext cx="2993431" cy="299343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D565E9C-F18D-0787-981E-343626AADE97}"/>
              </a:ext>
            </a:extLst>
          </p:cNvPr>
          <p:cNvSpPr/>
          <p:nvPr/>
        </p:nvSpPr>
        <p:spPr>
          <a:xfrm>
            <a:off x="9242719" y="2480813"/>
            <a:ext cx="306742" cy="306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700545-0931-CF29-5255-F5B30ACCFCF0}"/>
              </a:ext>
            </a:extLst>
          </p:cNvPr>
          <p:cNvSpPr/>
          <p:nvPr/>
        </p:nvSpPr>
        <p:spPr>
          <a:xfrm>
            <a:off x="8935977" y="1443462"/>
            <a:ext cx="306742" cy="306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2CD29CC-57F0-C599-A92C-2AE9C1046607}"/>
              </a:ext>
            </a:extLst>
          </p:cNvPr>
          <p:cNvSpPr/>
          <p:nvPr/>
        </p:nvSpPr>
        <p:spPr>
          <a:xfrm>
            <a:off x="9955200" y="1568560"/>
            <a:ext cx="306742" cy="306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E08CA0-183B-0AC3-3D32-E96112C4FD11}"/>
              </a:ext>
            </a:extLst>
          </p:cNvPr>
          <p:cNvSpPr/>
          <p:nvPr/>
        </p:nvSpPr>
        <p:spPr>
          <a:xfrm>
            <a:off x="8254501" y="2640595"/>
            <a:ext cx="306742" cy="306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9B7DAF9-0283-1B4D-8570-8B7C99E2BFC8}"/>
              </a:ext>
            </a:extLst>
          </p:cNvPr>
          <p:cNvSpPr/>
          <p:nvPr/>
        </p:nvSpPr>
        <p:spPr>
          <a:xfrm>
            <a:off x="7925092" y="1340009"/>
            <a:ext cx="306742" cy="3066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7FE4DDF-4299-1F71-08DE-E24CEDADB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632" y="3883564"/>
            <a:ext cx="4457243" cy="296912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5468DBD-812C-4C56-91EB-C11BCA5EFC53}"/>
              </a:ext>
            </a:extLst>
          </p:cNvPr>
          <p:cNvSpPr/>
          <p:nvPr/>
        </p:nvSpPr>
        <p:spPr>
          <a:xfrm>
            <a:off x="9722893" y="5004948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B2598C-1BC7-5908-746E-3B403BD22227}"/>
              </a:ext>
            </a:extLst>
          </p:cNvPr>
          <p:cNvSpPr/>
          <p:nvPr/>
        </p:nvSpPr>
        <p:spPr>
          <a:xfrm>
            <a:off x="11540589" y="5738253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5FB19A-A30E-922D-D07E-62ADC250E32D}"/>
              </a:ext>
            </a:extLst>
          </p:cNvPr>
          <p:cNvSpPr/>
          <p:nvPr/>
        </p:nvSpPr>
        <p:spPr>
          <a:xfrm>
            <a:off x="8976927" y="5784079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9B2217F-A4EB-FCD3-CEDE-30B230DD457D}"/>
              </a:ext>
            </a:extLst>
          </p:cNvPr>
          <p:cNvSpPr/>
          <p:nvPr/>
        </p:nvSpPr>
        <p:spPr>
          <a:xfrm>
            <a:off x="9177734" y="5360053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5">
            <a:extLst>
              <a:ext uri="{FF2B5EF4-FFF2-40B4-BE49-F238E27FC236}">
                <a16:creationId xmlns:a16="http://schemas.microsoft.com/office/drawing/2014/main" id="{9F5AA72F-DDC6-59E5-1E13-7334FA78A2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009" t="11844" r="31081" b="8333"/>
          <a:stretch/>
        </p:blipFill>
        <p:spPr>
          <a:xfrm>
            <a:off x="10719375" y="549458"/>
            <a:ext cx="1458153" cy="3334106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528FBE5E-8475-0A47-F1E8-FA226B48EACE}"/>
              </a:ext>
            </a:extLst>
          </p:cNvPr>
          <p:cNvSpPr/>
          <p:nvPr/>
        </p:nvSpPr>
        <p:spPr>
          <a:xfrm>
            <a:off x="11567046" y="2148880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60DBDE5-88C1-A2DB-A4AD-A6FD538963CF}"/>
              </a:ext>
            </a:extLst>
          </p:cNvPr>
          <p:cNvSpPr/>
          <p:nvPr/>
        </p:nvSpPr>
        <p:spPr>
          <a:xfrm>
            <a:off x="11135977" y="765984"/>
            <a:ext cx="376296" cy="37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48AFA190-8EA1-B786-364A-9AE5C0D20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024" y="4235599"/>
            <a:ext cx="2459132" cy="1613387"/>
          </a:xfrm>
          <a:prstGeom prst="rect">
            <a:avLst/>
          </a:prstGeom>
        </p:spPr>
      </p:pic>
      <p:pic>
        <p:nvPicPr>
          <p:cNvPr id="24" name="Image 4" descr="Une image contenant texte, vaisselle&#10;&#10;Description générée automatiquement">
            <a:extLst>
              <a:ext uri="{FF2B5EF4-FFF2-40B4-BE49-F238E27FC236}">
                <a16:creationId xmlns:a16="http://schemas.microsoft.com/office/drawing/2014/main" id="{72925DF2-FC96-3152-E73C-9F6EFE4CF8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848" y="5119707"/>
            <a:ext cx="2459132" cy="1613387"/>
          </a:xfrm>
          <a:prstGeom prst="rect">
            <a:avLst/>
          </a:prstGeom>
        </p:spPr>
      </p:pic>
      <p:pic>
        <p:nvPicPr>
          <p:cNvPr id="25" name="Image 5">
            <a:extLst>
              <a:ext uri="{FF2B5EF4-FFF2-40B4-BE49-F238E27FC236}">
                <a16:creationId xmlns:a16="http://schemas.microsoft.com/office/drawing/2014/main" id="{E585B751-3EB6-648E-C5F8-1F140A0AC3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4911" y="4309038"/>
            <a:ext cx="2459132" cy="1613387"/>
          </a:xfrm>
          <a:prstGeom prst="rect">
            <a:avLst/>
          </a:prstGeom>
        </p:spPr>
      </p:pic>
      <p:pic>
        <p:nvPicPr>
          <p:cNvPr id="28" name="Image 7">
            <a:extLst>
              <a:ext uri="{FF2B5EF4-FFF2-40B4-BE49-F238E27FC236}">
                <a16:creationId xmlns:a16="http://schemas.microsoft.com/office/drawing/2014/main" id="{1984E5B8-D5FF-4766-F062-55B975276B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5419" y="827493"/>
            <a:ext cx="2748273" cy="1594446"/>
          </a:xfrm>
          <a:prstGeom prst="rect">
            <a:avLst/>
          </a:prstGeom>
        </p:spPr>
      </p:pic>
      <p:pic>
        <p:nvPicPr>
          <p:cNvPr id="29" name="Image 8">
            <a:extLst>
              <a:ext uri="{FF2B5EF4-FFF2-40B4-BE49-F238E27FC236}">
                <a16:creationId xmlns:a16="http://schemas.microsoft.com/office/drawing/2014/main" id="{A214B9F2-546D-3B54-CE9B-6D2F8BD72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5418" y="2509678"/>
            <a:ext cx="2748273" cy="1552033"/>
          </a:xfrm>
          <a:prstGeom prst="rect">
            <a:avLst/>
          </a:prstGeom>
        </p:spPr>
      </p:pic>
      <p:pic>
        <p:nvPicPr>
          <p:cNvPr id="5" name="Diapo 5">
            <a:hlinkClick r:id="" action="ppaction://media"/>
            <a:extLst>
              <a:ext uri="{FF2B5EF4-FFF2-40B4-BE49-F238E27FC236}">
                <a16:creationId xmlns:a16="http://schemas.microsoft.com/office/drawing/2014/main" id="{3F946DD5-C40B-1371-50FB-2A387300D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063" y="5972227"/>
            <a:ext cx="788957" cy="7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Century Gothic (Corps)"/>
              </a:rPr>
              <a:t>3. Précautions standards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5B1806-0341-E028-651E-A79DCC66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" y="1271148"/>
            <a:ext cx="2694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Hygiène des mains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F2052A-E885-9FA2-2442-812F4415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21" y="659361"/>
            <a:ext cx="9283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Century Gothic (Corps)"/>
              </a:rPr>
              <a:t>= Mesures visant à réduire le risque de transmission croisée</a:t>
            </a:r>
          </a:p>
        </p:txBody>
      </p:sp>
      <p:pic>
        <p:nvPicPr>
          <p:cNvPr id="8" name="Picture 8" descr="Précautions standards : Hygiène des mains">
            <a:extLst>
              <a:ext uri="{FF2B5EF4-FFF2-40B4-BE49-F238E27FC236}">
                <a16:creationId xmlns:a16="http://schemas.microsoft.com/office/drawing/2014/main" id="{596BBB13-8B39-2185-C824-720DD157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73" y="1267086"/>
            <a:ext cx="4313004" cy="306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93FEACF-3164-297C-697D-F45C44B74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950" y="216428"/>
            <a:ext cx="3953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Equipement de protection individuelle (EPI)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B96CCCB-3BFA-3853-8360-6041C9BD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67" y="1147043"/>
            <a:ext cx="11160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4962E2D-C23D-3807-3E45-BF61F265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04" y="1109968"/>
            <a:ext cx="12747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084BCA2-FD47-C81D-CB49-3132C718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25" y="1091773"/>
            <a:ext cx="10318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2809B81-D2B7-DEE3-7B01-5933D3FE0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188" y="266452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Prévention des Accidents avec Exposition au Virus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49D17171-2EDD-F6CA-CA25-394FE263C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188" y="3383663"/>
            <a:ext cx="133191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40814B3D-6D21-D449-4DF4-BD24D537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63" y="3383663"/>
            <a:ext cx="1193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 descr="Une image contenant texte, illustration&#10;&#10;Description générée automatiquement">
            <a:extLst>
              <a:ext uri="{FF2B5EF4-FFF2-40B4-BE49-F238E27FC236}">
                <a16:creationId xmlns:a16="http://schemas.microsoft.com/office/drawing/2014/main" id="{85271D00-5C23-F08F-C25A-81607502E9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" y="1736757"/>
            <a:ext cx="3264786" cy="515896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17441FE-5B53-B2C1-F20F-6B82B6DF7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54" y="5001743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Hygiène respiratoire</a:t>
            </a: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E03971F0-5F0B-FD64-A6FC-A5EFF240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41" y="5720881"/>
            <a:ext cx="9493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663D0E8-C1D7-2C72-A665-AB20A05C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166" y="4858297"/>
            <a:ext cx="32948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Gestion de l’environnement</a:t>
            </a:r>
          </a:p>
        </p:txBody>
      </p:sp>
      <p:pic>
        <p:nvPicPr>
          <p:cNvPr id="25" name="Picture 18">
            <a:extLst>
              <a:ext uri="{FF2B5EF4-FFF2-40B4-BE49-F238E27FC236}">
                <a16:creationId xmlns:a16="http://schemas.microsoft.com/office/drawing/2014/main" id="{E32A323C-2A97-0BD8-22EB-7D3AC34C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51" y="5274761"/>
            <a:ext cx="13668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83D042F5-C38F-A19C-B404-1A2A2EBD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77" y="5297775"/>
            <a:ext cx="129698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C8B1413-BD09-2871-B2E0-4B3614FD8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523" y="4832946"/>
            <a:ext cx="170915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Gestion des excréta</a:t>
            </a:r>
          </a:p>
        </p:txBody>
      </p:sp>
      <p:pic>
        <p:nvPicPr>
          <p:cNvPr id="33" name="Picture 20">
            <a:extLst>
              <a:ext uri="{FF2B5EF4-FFF2-40B4-BE49-F238E27FC236}">
                <a16:creationId xmlns:a16="http://schemas.microsoft.com/office/drawing/2014/main" id="{5A983A0D-51F4-F87E-FC43-8BC74B9C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57" y="5570660"/>
            <a:ext cx="1995134" cy="112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iapo 6">
            <a:hlinkClick r:id="" action="ppaction://media"/>
            <a:extLst>
              <a:ext uri="{FF2B5EF4-FFF2-40B4-BE49-F238E27FC236}">
                <a16:creationId xmlns:a16="http://schemas.microsoft.com/office/drawing/2014/main" id="{C05AC805-7FA6-B485-229D-4EBEAE2FD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84333" y="1177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utoUpdateAnimBg="0"/>
      <p:bldP spid="6" grpId="0" autoUpdateAnimBg="0"/>
      <p:bldP spid="9" grpId="0" autoUpdateAnimBg="0"/>
      <p:bldP spid="17" grpId="0"/>
      <p:bldP spid="22" grpId="0" autoUpdateAnimBg="0"/>
      <p:bldP spid="24" grpId="0" autoUpdateAnimBg="0"/>
      <p:bldP spid="3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Century Gothic (Corps)"/>
              </a:rPr>
              <a:t>3. Précautions standards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5B1806-0341-E028-651E-A79DCC66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" y="696826"/>
            <a:ext cx="2694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Hygiène des mains</a:t>
            </a:r>
          </a:p>
        </p:txBody>
      </p:sp>
      <p:pic>
        <p:nvPicPr>
          <p:cNvPr id="7" name="Lavage des mains">
            <a:hlinkClick r:id="" action="ppaction://media"/>
            <a:extLst>
              <a:ext uri="{FF2B5EF4-FFF2-40B4-BE49-F238E27FC236}">
                <a16:creationId xmlns:a16="http://schemas.microsoft.com/office/drawing/2014/main" id="{EBC3B059-CE20-FFA9-A7B5-8A8EF0EC8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400" y="1197994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6FF644-7B9E-8F89-B97D-040A3E0A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417" y="3540290"/>
            <a:ext cx="2697006" cy="331771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0793F3-7CA4-10B3-6708-77445E7F3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7943"/>
            <a:ext cx="2106745" cy="33177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939A48-7D3D-EB38-B303-465C82F6C3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3" r="3981"/>
          <a:stretch/>
        </p:blipFill>
        <p:spPr>
          <a:xfrm>
            <a:off x="3790949" y="660458"/>
            <a:ext cx="2828278" cy="33251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75115C-6A9E-6568-4AEB-9A4778255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63"/>
          <a:stretch/>
        </p:blipFill>
        <p:spPr>
          <a:xfrm>
            <a:off x="1334400" y="3540290"/>
            <a:ext cx="2828278" cy="3317710"/>
          </a:xfrm>
          <a:prstGeom prst="rect">
            <a:avLst/>
          </a:prstGeom>
        </p:spPr>
      </p:pic>
      <p:pic>
        <p:nvPicPr>
          <p:cNvPr id="5" name="Image 4" descr="Une image contenant habits, chaussures, homme, personne&#10;&#10;Description générée automatiquement">
            <a:extLst>
              <a:ext uri="{FF2B5EF4-FFF2-40B4-BE49-F238E27FC236}">
                <a16:creationId xmlns:a16="http://schemas.microsoft.com/office/drawing/2014/main" id="{326F49CE-EC47-591E-3D7F-B7528B7A47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5" t="8937" r="25012" b="10780"/>
          <a:stretch/>
        </p:blipFill>
        <p:spPr>
          <a:xfrm>
            <a:off x="8573548" y="667937"/>
            <a:ext cx="2045726" cy="3317710"/>
          </a:xfrm>
          <a:prstGeom prst="rect">
            <a:avLst/>
          </a:prstGeom>
        </p:spPr>
      </p:pic>
      <p:pic>
        <p:nvPicPr>
          <p:cNvPr id="7" name="Image 6" descr="Une image contenant habits&#10;&#10;Description générée automatiquement">
            <a:extLst>
              <a:ext uri="{FF2B5EF4-FFF2-40B4-BE49-F238E27FC236}">
                <a16:creationId xmlns:a16="http://schemas.microsoft.com/office/drawing/2014/main" id="{70EB1FF6-BCA9-5378-9992-35B4C99A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00" y="2323053"/>
            <a:ext cx="1477943" cy="448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Une image contenant cercle&#10;&#10;Description générée automatiquement">
            <a:extLst>
              <a:ext uri="{FF2B5EF4-FFF2-40B4-BE49-F238E27FC236}">
                <a16:creationId xmlns:a16="http://schemas.microsoft.com/office/drawing/2014/main" id="{745C5EDE-99B8-8D99-EFCB-568C146C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37" y="4251331"/>
            <a:ext cx="17573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085FB7-B669-BFE8-9260-3D1AD0F97E4F}"/>
              </a:ext>
            </a:extLst>
          </p:cNvPr>
          <p:cNvSpPr txBox="1"/>
          <p:nvPr/>
        </p:nvSpPr>
        <p:spPr>
          <a:xfrm>
            <a:off x="183931" y="133164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Century Gothic (Corps)"/>
              </a:rPr>
              <a:t>3. Précautions standards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35EB0E-973B-77D9-B371-804A1F86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948" y="667936"/>
            <a:ext cx="18071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u="sng" dirty="0">
                <a:latin typeface="Century Gothic (Corps)"/>
              </a:rPr>
              <a:t>Prérequis 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17C46109-D005-DF2E-059E-0BB974E095F5}"/>
              </a:ext>
            </a:extLst>
          </p:cNvPr>
          <p:cNvSpPr txBox="1"/>
          <p:nvPr/>
        </p:nvSpPr>
        <p:spPr>
          <a:xfrm>
            <a:off x="6619227" y="848517"/>
            <a:ext cx="2743199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600" dirty="0">
                <a:cs typeface="Calibri"/>
              </a:rPr>
              <a:t>QUIZZ:</a:t>
            </a:r>
          </a:p>
          <a:p>
            <a:r>
              <a:rPr lang="fr-FR" sz="3600" dirty="0">
                <a:cs typeface="Calibri"/>
              </a:rPr>
              <a:t>Qui a la bonne tenue?</a:t>
            </a:r>
          </a:p>
        </p:txBody>
      </p:sp>
      <p:pic>
        <p:nvPicPr>
          <p:cNvPr id="12" name="Diapo 7">
            <a:hlinkClick r:id="" action="ppaction://media"/>
            <a:extLst>
              <a:ext uri="{FF2B5EF4-FFF2-40B4-BE49-F238E27FC236}">
                <a16:creationId xmlns:a16="http://schemas.microsoft.com/office/drawing/2014/main" id="{97D6239F-B0D3-0418-D097-B1B98685B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8979" y="1610973"/>
            <a:ext cx="1181213" cy="11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6400D2-BF7E-89AB-EC9D-86807D2B529F}"/>
              </a:ext>
            </a:extLst>
          </p:cNvPr>
          <p:cNvSpPr txBox="1"/>
          <p:nvPr/>
        </p:nvSpPr>
        <p:spPr>
          <a:xfrm>
            <a:off x="126124" y="173606"/>
            <a:ext cx="1182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Century Gothic (Corps)"/>
              </a:rPr>
              <a:t>4. Précautions complémentaires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F2052A-E885-9FA2-2442-812F4415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20" y="659361"/>
            <a:ext cx="122132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Century Gothic (Corps)"/>
              </a:rPr>
              <a:t>= Mesures d’hygiène supplémentaires en plus des PS mises en place et retirées sur prescriptions médicales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Century Gothic (Corps)"/>
              </a:rPr>
              <a:t>= Isolement</a:t>
            </a:r>
          </a:p>
        </p:txBody>
      </p:sp>
      <p:pic>
        <p:nvPicPr>
          <p:cNvPr id="4" name="Picture 2" descr="C:\Users\Yanni\Documents\REANIMATION POLYVALENTE emploi\Etudiants infirmiers stage\Cours IFSI\IFAS\Tuberculose et pneumopathie\Images\UMP - Copie.png">
            <a:extLst>
              <a:ext uri="{FF2B5EF4-FFF2-40B4-BE49-F238E27FC236}">
                <a16:creationId xmlns:a16="http://schemas.microsoft.com/office/drawing/2014/main" id="{62A612AD-E247-EDB2-A1C4-56895DF5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71" y="1182581"/>
            <a:ext cx="4827709" cy="56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FC6BAD-DF22-4EF3-8D23-FB2DAD510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94" y="3318929"/>
            <a:ext cx="5329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Chambre individuelle, porte fermée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AB19D4-AD48-9B98-9854-4B9993F6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96" y="3901545"/>
            <a:ext cx="4392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Nombre de visiteurs limités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C8F332-6F46-1B4E-C9BA-3315F639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3" y="4508394"/>
            <a:ext cx="5329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 Regrouper les soins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147C5D-75C8-E974-FBFA-FB6F9933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49" y="5715069"/>
            <a:ext cx="6331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Eviter de rentrer plateau repas dans la chambre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AB39D1-E393-2664-29D7-4B309EB8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5807" y="1913332"/>
            <a:ext cx="60486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u="sng" dirty="0">
                <a:latin typeface="Century Gothic (Corps)"/>
              </a:rPr>
              <a:t>Généralités face à un isolement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37434C-5104-AB57-CFAB-03F1CABC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6" y="5132453"/>
            <a:ext cx="6323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Individualiser le matériel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3F3DD7-961E-5FEB-01B7-E664229FA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05" y="2526627"/>
            <a:ext cx="6806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entury Gothic (Corps)"/>
              </a:rPr>
              <a:t> UMP à l’extérieur, approvisionné + signalétique</a:t>
            </a:r>
          </a:p>
        </p:txBody>
      </p:sp>
      <p:pic>
        <p:nvPicPr>
          <p:cNvPr id="2" name="diapo 9">
            <a:hlinkClick r:id="" action="ppaction://media"/>
            <a:extLst>
              <a:ext uri="{FF2B5EF4-FFF2-40B4-BE49-F238E27FC236}">
                <a16:creationId xmlns:a16="http://schemas.microsoft.com/office/drawing/2014/main" id="{CD446B3A-D899-1B89-92C0-D7C3FB919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8457" y="3846459"/>
            <a:ext cx="1323869" cy="13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3" grpId="0" autoUpdateAnimBg="0"/>
      <p:bldP spid="14" grpId="0" autoUpdateAnimBg="0"/>
      <p:bldP spid="16" grpId="0" autoUpdateAnimBg="0"/>
    </p:bld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Grand écran</PresentationFormat>
  <Paragraphs>240</Paragraphs>
  <Slides>20</Slides>
  <Notes>18</Notes>
  <HiddenSlides>0</HiddenSlides>
  <MMClips>20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Century Gothic (Corps)</vt:lpstr>
      <vt:lpstr>Constantia</vt:lpstr>
      <vt:lpstr>Wingdings</vt:lpstr>
      <vt:lpstr>Wingdings 2</vt:lpstr>
      <vt:lpstr>Wingdings 3</vt:lpstr>
      <vt:lpstr>Secteur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Hutteau</dc:creator>
  <cp:lastModifiedBy>Yannick LA TERRA</cp:lastModifiedBy>
  <cp:revision>44</cp:revision>
  <dcterms:created xsi:type="dcterms:W3CDTF">2023-05-10T15:09:38Z</dcterms:created>
  <dcterms:modified xsi:type="dcterms:W3CDTF">2023-10-13T00:00:30Z</dcterms:modified>
</cp:coreProperties>
</file>