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2D"/>
    <a:srgbClr val="0B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11" autoAdjust="0"/>
  </p:normalViewPr>
  <p:slideViewPr>
    <p:cSldViewPr snapToGrid="0">
      <p:cViewPr>
        <p:scale>
          <a:sx n="60" d="100"/>
          <a:sy n="60" d="100"/>
        </p:scale>
        <p:origin x="23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AF3F5-286F-4BE6-AD7C-A4DB7BA6A059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86F3-B649-48DA-B85B-13119BB95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38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386F3-B649-48DA-B85B-13119BB951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4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8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7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7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CE9A-3E54-4B9F-9863-F7161EC35D3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www.youtube.com/watch?v=TbVQt5UxxQ0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E5D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E01CE-0591-49B7-9A0E-C42FC3C4A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08" y="-72218"/>
            <a:ext cx="7540711" cy="1077940"/>
          </a:xfrm>
          <a:solidFill>
            <a:srgbClr val="FF552D">
              <a:alpha val="71000"/>
            </a:srgbClr>
          </a:solidFill>
        </p:spPr>
        <p:txBody>
          <a:bodyPr>
            <a:noAutofit/>
          </a:bodyPr>
          <a:lstStyle/>
          <a:p>
            <a:r>
              <a:rPr lang="fr-FR" sz="2800" b="1" u="sng" dirty="0"/>
              <a:t>Principales surveillances IDE spécifiques en suivi post opératoire de chirurgies cardio-vasculaires</a:t>
            </a:r>
          </a:p>
        </p:txBody>
      </p:sp>
      <p:pic>
        <p:nvPicPr>
          <p:cNvPr id="5" name="Image 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322C5F8-D5D1-4A1C-B3A8-81BF8590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77" y="4525249"/>
            <a:ext cx="1189919" cy="1911036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F14858CE-FC72-4FD2-B3CA-9338F9464A72}"/>
              </a:ext>
            </a:extLst>
          </p:cNvPr>
          <p:cNvSpPr/>
          <p:nvPr/>
        </p:nvSpPr>
        <p:spPr>
          <a:xfrm rot="2771292">
            <a:off x="2414437" y="3709079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7594F1-5A14-4AC6-A8B4-3486DEA48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0151"/>
            <a:ext cx="1218541" cy="10779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453136-296D-4A14-83C2-C544A0B2179A}"/>
              </a:ext>
            </a:extLst>
          </p:cNvPr>
          <p:cNvSpPr txBox="1"/>
          <p:nvPr/>
        </p:nvSpPr>
        <p:spPr>
          <a:xfrm>
            <a:off x="238958" y="1901911"/>
            <a:ext cx="2157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Hémodynamique</a:t>
            </a:r>
            <a:r>
              <a:rPr lang="fr-FR" dirty="0"/>
              <a:t> :</a:t>
            </a:r>
          </a:p>
          <a:p>
            <a:r>
              <a:rPr lang="fr-FR" dirty="0"/>
              <a:t>Fréquence cardiaque</a:t>
            </a:r>
          </a:p>
          <a:p>
            <a:r>
              <a:rPr lang="fr-FR" dirty="0"/>
              <a:t>Pression artérielle</a:t>
            </a:r>
          </a:p>
          <a:p>
            <a:r>
              <a:rPr lang="fr-FR" dirty="0"/>
              <a:t>Rythme cardiaque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FDBB4C-F0ED-4C6A-9BC3-67E03DE795D7}"/>
              </a:ext>
            </a:extLst>
          </p:cNvPr>
          <p:cNvSpPr txBox="1"/>
          <p:nvPr/>
        </p:nvSpPr>
        <p:spPr>
          <a:xfrm>
            <a:off x="2456374" y="2289743"/>
            <a:ext cx="239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Fonctionnalité </a:t>
            </a:r>
          </a:p>
          <a:p>
            <a:pPr algn="ctr"/>
            <a:r>
              <a:rPr lang="fr-FR" b="1" dirty="0"/>
              <a:t>pacemaker</a:t>
            </a:r>
            <a:r>
              <a:rPr lang="fr-FR" dirty="0"/>
              <a:t> externe (mode, électrodes, pile)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042990-5391-4664-A641-43F07B428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3" y="1073649"/>
            <a:ext cx="750588" cy="1532320"/>
          </a:xfrm>
          <a:prstGeom prst="rect">
            <a:avLst/>
          </a:prstGeom>
        </p:spPr>
      </p:pic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977EAD1E-A795-4D69-B3CB-2F10F5A3A9FF}"/>
              </a:ext>
            </a:extLst>
          </p:cNvPr>
          <p:cNvSpPr/>
          <p:nvPr/>
        </p:nvSpPr>
        <p:spPr>
          <a:xfrm rot="5400000" flipV="1">
            <a:off x="3297962" y="3776266"/>
            <a:ext cx="957490" cy="46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AC56B8-D581-4E0B-BD25-D720282A3225}"/>
              </a:ext>
            </a:extLst>
          </p:cNvPr>
          <p:cNvSpPr txBox="1"/>
          <p:nvPr/>
        </p:nvSpPr>
        <p:spPr>
          <a:xfrm>
            <a:off x="4085344" y="1583762"/>
            <a:ext cx="418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b="1" dirty="0"/>
              <a:t>Pression Veineuse Centrale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F5DF3ED8-7198-4CA5-9B13-57021A0839AD}"/>
              </a:ext>
            </a:extLst>
          </p:cNvPr>
          <p:cNvSpPr/>
          <p:nvPr/>
        </p:nvSpPr>
        <p:spPr>
          <a:xfrm rot="8887206" flipV="1">
            <a:off x="4347121" y="4048500"/>
            <a:ext cx="1519167" cy="432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6C29E951-5B75-4F0D-B89B-763C2B052F0C}"/>
              </a:ext>
            </a:extLst>
          </p:cNvPr>
          <p:cNvSpPr/>
          <p:nvPr/>
        </p:nvSpPr>
        <p:spPr>
          <a:xfrm rot="10800000" flipV="1">
            <a:off x="4487134" y="5027760"/>
            <a:ext cx="1287073" cy="484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04E8D4-00C4-407A-B61B-CFBE283A0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95" y="4201597"/>
            <a:ext cx="1388338" cy="184286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86887E6-70B2-43A0-99BA-3D777C0ED9B4}"/>
              </a:ext>
            </a:extLst>
          </p:cNvPr>
          <p:cNvSpPr txBox="1"/>
          <p:nvPr/>
        </p:nvSpPr>
        <p:spPr>
          <a:xfrm>
            <a:off x="5272378" y="6102446"/>
            <a:ext cx="23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Diurèse horaire </a:t>
            </a:r>
            <a:r>
              <a:rPr lang="fr-FR" dirty="0"/>
              <a:t>(Qualité ? Quantité ?)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B6E69817-26F7-4010-8D6C-4CE7DF61AFEF}"/>
              </a:ext>
            </a:extLst>
          </p:cNvPr>
          <p:cNvSpPr/>
          <p:nvPr/>
        </p:nvSpPr>
        <p:spPr>
          <a:xfrm rot="13604087" flipV="1">
            <a:off x="4182700" y="6904249"/>
            <a:ext cx="1561609" cy="389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39ECCC8-60D9-4F39-8A9B-A70755D93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07" y="7609843"/>
            <a:ext cx="1774618" cy="2036691"/>
          </a:xfrm>
          <a:prstGeom prst="rect">
            <a:avLst/>
          </a:prstGeom>
        </p:spPr>
      </p:pic>
      <p:pic>
        <p:nvPicPr>
          <p:cNvPr id="23" name="Picture 2" descr="C:\Users\Yanni\Documents\REANIMATION POLYVALENTE emploi\Etudiants infirmiers stage\Cours IFSI\IFAS\Photos et images\Drain tho\20201112_195638.jpg">
            <a:extLst>
              <a:ext uri="{FF2B5EF4-FFF2-40B4-BE49-F238E27FC236}">
                <a16:creationId xmlns:a16="http://schemas.microsoft.com/office/drawing/2014/main" id="{68703240-187B-4CA8-9849-8DC093E0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44" y="8435810"/>
            <a:ext cx="965145" cy="128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0ADE31A-8D57-4C13-8516-6C9EF09370BA}"/>
              </a:ext>
            </a:extLst>
          </p:cNvPr>
          <p:cNvSpPr txBox="1"/>
          <p:nvPr/>
        </p:nvSpPr>
        <p:spPr>
          <a:xfrm>
            <a:off x="5439446" y="6895701"/>
            <a:ext cx="11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Drain péricardique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A84D8C-8F6D-4FB3-BB54-379177E6CB01}"/>
              </a:ext>
            </a:extLst>
          </p:cNvPr>
          <p:cNvSpPr txBox="1"/>
          <p:nvPr/>
        </p:nvSpPr>
        <p:spPr>
          <a:xfrm>
            <a:off x="6490350" y="6895701"/>
            <a:ext cx="11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Drain rétrosternal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B12D7E-7597-469C-A1A3-CD7ADFC24D19}"/>
              </a:ext>
            </a:extLst>
          </p:cNvPr>
          <p:cNvSpPr txBox="1"/>
          <p:nvPr/>
        </p:nvSpPr>
        <p:spPr>
          <a:xfrm>
            <a:off x="4446769" y="7857895"/>
            <a:ext cx="1181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Drain pleural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93FE47C-14C4-4C8A-B68B-1D674FBF1F45}"/>
              </a:ext>
            </a:extLst>
          </p:cNvPr>
          <p:cNvCxnSpPr/>
          <p:nvPr/>
        </p:nvCxnSpPr>
        <p:spPr>
          <a:xfrm>
            <a:off x="5342467" y="8085562"/>
            <a:ext cx="914400" cy="598988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9E4D935-1142-48F5-9C23-06392903883C}"/>
              </a:ext>
            </a:extLst>
          </p:cNvPr>
          <p:cNvCxnSpPr>
            <a:cxnSpLocks/>
          </p:cNvCxnSpPr>
          <p:nvPr/>
        </p:nvCxnSpPr>
        <p:spPr>
          <a:xfrm>
            <a:off x="6177108" y="7387628"/>
            <a:ext cx="645300" cy="794802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8ABC472-59BD-4428-9779-F5F16C7B9CD1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6986546" y="7418921"/>
            <a:ext cx="94548" cy="65577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69440699-FA6E-47AE-9741-49CDB333237B}"/>
              </a:ext>
            </a:extLst>
          </p:cNvPr>
          <p:cNvSpPr txBox="1"/>
          <p:nvPr/>
        </p:nvSpPr>
        <p:spPr>
          <a:xfrm>
            <a:off x="4472495" y="9722160"/>
            <a:ext cx="317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Drains</a:t>
            </a:r>
            <a:r>
              <a:rPr lang="fr-FR" dirty="0"/>
              <a:t> identifiés,</a:t>
            </a:r>
          </a:p>
          <a:p>
            <a:pPr algn="ctr"/>
            <a:r>
              <a:rPr lang="fr-FR" dirty="0"/>
              <a:t>Qualité ? Qualité ? Aspiratif ou non ? Présence de bulles ?</a:t>
            </a:r>
          </a:p>
        </p:txBody>
      </p:sp>
      <p:pic>
        <p:nvPicPr>
          <p:cNvPr id="36" name="Image 3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00D1C11-238E-4431-B460-D47D81B19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07" y="8479734"/>
            <a:ext cx="1143955" cy="160153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E6A12BEC-D759-4348-90C5-290070A11C4F}"/>
              </a:ext>
            </a:extLst>
          </p:cNvPr>
          <p:cNvSpPr txBox="1"/>
          <p:nvPr/>
        </p:nvSpPr>
        <p:spPr>
          <a:xfrm>
            <a:off x="536305" y="10066019"/>
            <a:ext cx="317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Education à la toux si thoracotomie</a:t>
            </a:r>
          </a:p>
        </p:txBody>
      </p:sp>
      <p:pic>
        <p:nvPicPr>
          <p:cNvPr id="41" name="Image 40" descr="Une image contenant texte, intérieur, four, micro-ondes&#10;&#10;Description générée automatiquement">
            <a:extLst>
              <a:ext uri="{FF2B5EF4-FFF2-40B4-BE49-F238E27FC236}">
                <a16:creationId xmlns:a16="http://schemas.microsoft.com/office/drawing/2014/main" id="{7DC7DA38-D5D3-4CD5-B560-C938A6E5C9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5" y="6622717"/>
            <a:ext cx="2095422" cy="1178197"/>
          </a:xfrm>
          <a:prstGeom prst="rect">
            <a:avLst/>
          </a:prstGeom>
        </p:spPr>
      </p:pic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C96007E9-C7C8-4ED2-9E02-CAF86F9EE843}"/>
              </a:ext>
            </a:extLst>
          </p:cNvPr>
          <p:cNvSpPr/>
          <p:nvPr/>
        </p:nvSpPr>
        <p:spPr>
          <a:xfrm rot="19267360">
            <a:off x="2353472" y="6277449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C073E3C-EDA3-4F0A-8908-12D732E6E0F2}"/>
              </a:ext>
            </a:extLst>
          </p:cNvPr>
          <p:cNvSpPr txBox="1"/>
          <p:nvPr/>
        </p:nvSpPr>
        <p:spPr>
          <a:xfrm>
            <a:off x="64945" y="8011536"/>
            <a:ext cx="2574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Relais de catécholamines</a:t>
            </a:r>
          </a:p>
          <a:p>
            <a:r>
              <a:rPr lang="fr-FR" dirty="0"/>
              <a:t>(</a:t>
            </a:r>
            <a:r>
              <a:rPr lang="fr-FR" dirty="0">
                <a:hlinkClick r:id="rId11"/>
              </a:rPr>
              <a:t>Tuto vidéo</a:t>
            </a:r>
            <a:r>
              <a:rPr lang="fr-FR" dirty="0"/>
              <a:t>)</a:t>
            </a:r>
          </a:p>
        </p:txBody>
      </p:sp>
      <p:sp>
        <p:nvSpPr>
          <p:cNvPr id="50" name="Flèche : gauche 49">
            <a:extLst>
              <a:ext uri="{FF2B5EF4-FFF2-40B4-BE49-F238E27FC236}">
                <a16:creationId xmlns:a16="http://schemas.microsoft.com/office/drawing/2014/main" id="{D1B106B2-DA7F-4A5D-8D93-5164AAE9E3F1}"/>
              </a:ext>
            </a:extLst>
          </p:cNvPr>
          <p:cNvSpPr/>
          <p:nvPr/>
        </p:nvSpPr>
        <p:spPr>
          <a:xfrm rot="16200000" flipV="1">
            <a:off x="3351736" y="7048374"/>
            <a:ext cx="1482036" cy="444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gauche 50">
            <a:extLst>
              <a:ext uri="{FF2B5EF4-FFF2-40B4-BE49-F238E27FC236}">
                <a16:creationId xmlns:a16="http://schemas.microsoft.com/office/drawing/2014/main" id="{799DDA8A-4183-4702-B452-A02E48DEBD4D}"/>
              </a:ext>
            </a:extLst>
          </p:cNvPr>
          <p:cNvSpPr/>
          <p:nvPr/>
        </p:nvSpPr>
        <p:spPr>
          <a:xfrm>
            <a:off x="2179678" y="4468641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F343FF9-0C99-418C-871A-2EA2F85692D2}"/>
              </a:ext>
            </a:extLst>
          </p:cNvPr>
          <p:cNvSpPr txBox="1"/>
          <p:nvPr/>
        </p:nvSpPr>
        <p:spPr>
          <a:xfrm>
            <a:off x="2281349" y="7821607"/>
            <a:ext cx="174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Surveillances IDE post opératoire générales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F8D5B3-EDA9-4DF7-ABA1-ED557B5546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" y="1083099"/>
            <a:ext cx="2647398" cy="766139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1C779C-9F93-446D-A6AC-0E7A6AAE23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60" y="1145842"/>
            <a:ext cx="3083857" cy="699788"/>
          </a:xfrm>
          <a:prstGeom prst="rect">
            <a:avLst/>
          </a:prstGeom>
        </p:spPr>
      </p:pic>
      <p:sp>
        <p:nvSpPr>
          <p:cNvPr id="40" name="Flèche : gauche 39">
            <a:extLst>
              <a:ext uri="{FF2B5EF4-FFF2-40B4-BE49-F238E27FC236}">
                <a16:creationId xmlns:a16="http://schemas.microsoft.com/office/drawing/2014/main" id="{B1F961D8-FC53-4FFB-BE51-062435DAD47A}"/>
              </a:ext>
            </a:extLst>
          </p:cNvPr>
          <p:cNvSpPr/>
          <p:nvPr/>
        </p:nvSpPr>
        <p:spPr>
          <a:xfrm rot="8017923" flipV="1">
            <a:off x="3768804" y="2998331"/>
            <a:ext cx="2469159" cy="542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F4C90087-CC85-4BB6-9995-AF2CE86E01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76" y="2795067"/>
            <a:ext cx="1722513" cy="77223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30A3201-91B1-487C-82D5-EBB4FF34618D}"/>
              </a:ext>
            </a:extLst>
          </p:cNvPr>
          <p:cNvSpPr txBox="1"/>
          <p:nvPr/>
        </p:nvSpPr>
        <p:spPr>
          <a:xfrm>
            <a:off x="4569752" y="3275803"/>
            <a:ext cx="418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b="1" dirty="0"/>
              <a:t>Pouls périphériques</a:t>
            </a:r>
          </a:p>
        </p:txBody>
      </p:sp>
      <p:sp>
        <p:nvSpPr>
          <p:cNvPr id="44" name="Flèche : gauche 43">
            <a:extLst>
              <a:ext uri="{FF2B5EF4-FFF2-40B4-BE49-F238E27FC236}">
                <a16:creationId xmlns:a16="http://schemas.microsoft.com/office/drawing/2014/main" id="{331EC2F5-5CC8-4D4C-91CC-3D175C532A5B}"/>
              </a:ext>
            </a:extLst>
          </p:cNvPr>
          <p:cNvSpPr/>
          <p:nvPr/>
        </p:nvSpPr>
        <p:spPr>
          <a:xfrm rot="18048473" flipV="1">
            <a:off x="2539540" y="6896080"/>
            <a:ext cx="1586878" cy="46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D6D5970-B8F0-4B9E-B111-57583297291E}"/>
              </a:ext>
            </a:extLst>
          </p:cNvPr>
          <p:cNvSpPr txBox="1"/>
          <p:nvPr/>
        </p:nvSpPr>
        <p:spPr>
          <a:xfrm>
            <a:off x="3127777" y="9835776"/>
            <a:ext cx="174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Reprise anticoagulation précoce</a:t>
            </a:r>
          </a:p>
        </p:txBody>
      </p:sp>
      <p:pic>
        <p:nvPicPr>
          <p:cNvPr id="32" name="Image 31" descr="Une image contenant mur&#10;&#10;Description générée automatiquement">
            <a:extLst>
              <a:ext uri="{FF2B5EF4-FFF2-40B4-BE49-F238E27FC236}">
                <a16:creationId xmlns:a16="http://schemas.microsoft.com/office/drawing/2014/main" id="{63B7EC90-81A9-4754-BB6C-9135C2BCCD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2" y="8068150"/>
            <a:ext cx="704234" cy="1822723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1FA296-C991-49C8-9F5F-102D60CB02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2" y="3181182"/>
            <a:ext cx="1800787" cy="1035452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71F8BB87-A369-43B1-A9D3-89FE5E4C39CE}"/>
              </a:ext>
            </a:extLst>
          </p:cNvPr>
          <p:cNvSpPr txBox="1"/>
          <p:nvPr/>
        </p:nvSpPr>
        <p:spPr>
          <a:xfrm>
            <a:off x="209078" y="4172613"/>
            <a:ext cx="2092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Membre</a:t>
            </a:r>
            <a:r>
              <a:rPr lang="fr-FR" dirty="0"/>
              <a:t> :</a:t>
            </a:r>
          </a:p>
          <a:p>
            <a:pPr algn="ctr"/>
            <a:r>
              <a:rPr lang="fr-FR" dirty="0"/>
              <a:t>Coloration, chaleur, </a:t>
            </a:r>
          </a:p>
          <a:p>
            <a:pPr algn="ctr"/>
            <a:r>
              <a:rPr lang="fr-FR" dirty="0"/>
              <a:t>motricité, sensibilité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794F1685-FB52-42FB-8A71-0505672D0E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4" y="5218442"/>
            <a:ext cx="1437355" cy="117908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E63571FE-6272-4DEA-BD13-74704C081692}"/>
              </a:ext>
            </a:extLst>
          </p:cNvPr>
          <p:cNvSpPr txBox="1"/>
          <p:nvPr/>
        </p:nvSpPr>
        <p:spPr>
          <a:xfrm>
            <a:off x="1163246" y="5227376"/>
            <a:ext cx="165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Diarrhée ?</a:t>
            </a:r>
            <a:endParaRPr lang="fr-FR" dirty="0"/>
          </a:p>
          <a:p>
            <a:pPr algn="ctr"/>
            <a:r>
              <a:rPr lang="fr-FR" dirty="0"/>
              <a:t>Infarctus </a:t>
            </a:r>
          </a:p>
          <a:p>
            <a:pPr algn="ctr"/>
            <a:r>
              <a:rPr lang="fr-FR" dirty="0"/>
              <a:t>mésentérique ?</a:t>
            </a:r>
          </a:p>
        </p:txBody>
      </p:sp>
      <p:sp>
        <p:nvSpPr>
          <p:cNvPr id="56" name="Flèche : gauche 55">
            <a:extLst>
              <a:ext uri="{FF2B5EF4-FFF2-40B4-BE49-F238E27FC236}">
                <a16:creationId xmlns:a16="http://schemas.microsoft.com/office/drawing/2014/main" id="{8ABB5758-1A90-44C7-BC1A-9E32F4C8B510}"/>
              </a:ext>
            </a:extLst>
          </p:cNvPr>
          <p:cNvSpPr/>
          <p:nvPr/>
        </p:nvSpPr>
        <p:spPr>
          <a:xfrm>
            <a:off x="2600601" y="5345907"/>
            <a:ext cx="552508" cy="519500"/>
          </a:xfrm>
          <a:prstGeom prst="leftArrow">
            <a:avLst>
              <a:gd name="adj1" fmla="val 50000"/>
              <a:gd name="adj2" fmla="val 44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61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Personnalisé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Principales surveillances IDE spécifiques en suivi post opératoire de chirurgies cardio-vasculaires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</dc:title>
  <dc:creator>Yannick LA TERRA</dc:creator>
  <cp:lastModifiedBy>Yannick LA TERRA</cp:lastModifiedBy>
  <cp:revision>11</cp:revision>
  <dcterms:created xsi:type="dcterms:W3CDTF">2022-03-05T14:13:34Z</dcterms:created>
  <dcterms:modified xsi:type="dcterms:W3CDTF">2022-03-18T08:53:04Z</dcterms:modified>
</cp:coreProperties>
</file>