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2D"/>
    <a:srgbClr val="0BE5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65" autoAdjust="0"/>
  </p:normalViewPr>
  <p:slideViewPr>
    <p:cSldViewPr snapToGrid="0">
      <p:cViewPr varScale="1">
        <p:scale>
          <a:sx n="46" d="100"/>
          <a:sy n="46" d="100"/>
        </p:scale>
        <p:origin x="2688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F502-141A-44A5-A9ED-9CC237B74ED6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295F0-6944-4B83-BF84-8D3EE029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https://sfar.org/wp-content/uploads/2015/10/2_SFAR_Attitude_pratique_prise_charge_doul_posto_SFAR_1999.pdf</a:t>
            </a:r>
          </a:p>
          <a:p>
            <a:r>
              <a:rPr lang="fr-FR" dirty="0"/>
              <a:t>https://sfar.org/wp-content/uploads/2015/09/2a_AFAR_Prise-en-charge-de-la-douleur-postoperatoire-chez-ladulte-et-lenfant.pdf</a:t>
            </a:r>
          </a:p>
          <a:p>
            <a:endParaRPr lang="fr-FR" dirty="0"/>
          </a:p>
          <a:p>
            <a:r>
              <a:rPr lang="fr-FR" dirty="0"/>
              <a:t>nausées, vomissements, température, </a:t>
            </a:r>
            <a:r>
              <a:rPr lang="fr-FR" dirty="0" err="1"/>
              <a:t>doulru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295F0-6944-4B83-BF84-8D3EE0292E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8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7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7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jpg"/><Relationship Id="rId10" Type="http://schemas.openxmlformats.org/officeDocument/2006/relationships/hyperlink" Target="https://sfar.org/wp-content/uploads/2015/09/2a_AFAR_Prise-en-charge-de-la-douleur-postoperatoire-chez-ladulte-et-lenfant.pdf" TargetMode="External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E5D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2FB0CC6-A8F8-4146-98AC-FD705105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28" y="4205273"/>
            <a:ext cx="4355665" cy="27222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8E01CE-0591-49B7-9A0E-C42FC3C4A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36721"/>
            <a:ext cx="7540711" cy="1077940"/>
          </a:xfrm>
          <a:solidFill>
            <a:srgbClr val="FF552D">
              <a:alpha val="71000"/>
            </a:srgbClr>
          </a:solidFill>
        </p:spPr>
        <p:txBody>
          <a:bodyPr>
            <a:noAutofit/>
          </a:bodyPr>
          <a:lstStyle/>
          <a:p>
            <a:r>
              <a:rPr lang="fr-FR" sz="2800" b="1" u="sng" dirty="0"/>
              <a:t>Principales surveillances IDE spécifiques en suivi post opératoire de chirurgies digestives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7594F1-5A14-4AC6-A8B4-3486DEA48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" y="9614432"/>
            <a:ext cx="1218541" cy="1077940"/>
          </a:xfrm>
          <a:prstGeom prst="rect">
            <a:avLst/>
          </a:prstGeom>
        </p:spPr>
      </p:pic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6C29E951-5B75-4F0D-B89B-763C2B052F0C}"/>
              </a:ext>
            </a:extLst>
          </p:cNvPr>
          <p:cNvSpPr/>
          <p:nvPr/>
        </p:nvSpPr>
        <p:spPr>
          <a:xfrm rot="10800000" flipV="1">
            <a:off x="5007704" y="4972392"/>
            <a:ext cx="832135" cy="424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B6E69817-26F7-4010-8D6C-4CE7DF61AFEF}"/>
              </a:ext>
            </a:extLst>
          </p:cNvPr>
          <p:cNvSpPr/>
          <p:nvPr/>
        </p:nvSpPr>
        <p:spPr>
          <a:xfrm rot="12991010" flipV="1">
            <a:off x="4597393" y="6634374"/>
            <a:ext cx="867182" cy="389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C96007E9-C7C8-4ED2-9E02-CAF86F9EE843}"/>
              </a:ext>
            </a:extLst>
          </p:cNvPr>
          <p:cNvSpPr/>
          <p:nvPr/>
        </p:nvSpPr>
        <p:spPr>
          <a:xfrm rot="8616525">
            <a:off x="4734410" y="3799307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gauche 50">
            <a:extLst>
              <a:ext uri="{FF2B5EF4-FFF2-40B4-BE49-F238E27FC236}">
                <a16:creationId xmlns:a16="http://schemas.microsoft.com/office/drawing/2014/main" id="{799DDA8A-4183-4702-B452-A02E48DEBD4D}"/>
              </a:ext>
            </a:extLst>
          </p:cNvPr>
          <p:cNvSpPr/>
          <p:nvPr/>
        </p:nvSpPr>
        <p:spPr>
          <a:xfrm>
            <a:off x="1673047" y="4673476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36651D-CEC9-480C-B76F-40BC06B76841}"/>
              </a:ext>
            </a:extLst>
          </p:cNvPr>
          <p:cNvSpPr txBox="1"/>
          <p:nvPr/>
        </p:nvSpPr>
        <p:spPr>
          <a:xfrm>
            <a:off x="-103574" y="4775066"/>
            <a:ext cx="185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Digestifs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(Selles ? Gaz ?...)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B00D302-CAFD-47EB-95A5-3B309C527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" y="3435618"/>
            <a:ext cx="1528868" cy="125414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E6E8935-FC19-4996-9D3B-F10A444F1153}"/>
              </a:ext>
            </a:extLst>
          </p:cNvPr>
          <p:cNvSpPr txBox="1"/>
          <p:nvPr/>
        </p:nvSpPr>
        <p:spPr>
          <a:xfrm>
            <a:off x="2321979" y="3172342"/>
            <a:ext cx="308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Risque </a:t>
            </a:r>
            <a:r>
              <a:rPr lang="fr-FR" b="1" dirty="0"/>
              <a:t>hémorragique </a:t>
            </a:r>
            <a:r>
              <a:rPr lang="fr-FR" dirty="0"/>
              <a:t>(Qualité ? Quantité ? Drain en aspiration ? Saignement ?...)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E2AAAC-599B-494C-A950-B01AB7EA3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0" y="1011274"/>
            <a:ext cx="1056255" cy="12890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EE0777D-41F5-44D8-A46E-343854EC2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3" y="6011814"/>
            <a:ext cx="1503569" cy="9984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AAD3104-8EB4-4CC0-B99F-2C520BF31556}"/>
              </a:ext>
            </a:extLst>
          </p:cNvPr>
          <p:cNvSpPr txBox="1"/>
          <p:nvPr/>
        </p:nvSpPr>
        <p:spPr>
          <a:xfrm>
            <a:off x="-61117" y="6940376"/>
            <a:ext cx="336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Température </a:t>
            </a:r>
            <a:r>
              <a:rPr lang="fr-FR" dirty="0"/>
              <a:t>(Hypothermie post opératoire, risque infectieux…)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A52FE8D-21D4-4CAE-8E74-24FF2B41C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5" y="3876866"/>
            <a:ext cx="1773473" cy="1282997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62CD2ECD-7D89-4C2D-9DBE-1C9264BA6BA0}"/>
              </a:ext>
            </a:extLst>
          </p:cNvPr>
          <p:cNvSpPr txBox="1"/>
          <p:nvPr/>
        </p:nvSpPr>
        <p:spPr>
          <a:xfrm>
            <a:off x="5039329" y="5288337"/>
            <a:ext cx="272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Nausées ? Vomissements ?</a:t>
            </a:r>
          </a:p>
          <a:p>
            <a:pPr algn="ctr"/>
            <a:r>
              <a:rPr lang="fr-FR" dirty="0"/>
              <a:t>(Sonde nasogastrique en siphonage ? Aspiration ? Qualité ? Quantité ?)</a:t>
            </a:r>
          </a:p>
        </p:txBody>
      </p:sp>
      <p:sp>
        <p:nvSpPr>
          <p:cNvPr id="49" name="Flèche : gauche 48">
            <a:extLst>
              <a:ext uri="{FF2B5EF4-FFF2-40B4-BE49-F238E27FC236}">
                <a16:creationId xmlns:a16="http://schemas.microsoft.com/office/drawing/2014/main" id="{1C1C87F7-2B76-4E43-A737-7DBEEC238868}"/>
              </a:ext>
            </a:extLst>
          </p:cNvPr>
          <p:cNvSpPr/>
          <p:nvPr/>
        </p:nvSpPr>
        <p:spPr>
          <a:xfrm flipV="1">
            <a:off x="1955894" y="6130532"/>
            <a:ext cx="858109" cy="46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B8B2671-FF36-4ABD-BE07-E6233824E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" y="1044554"/>
            <a:ext cx="876160" cy="1362915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6B30EA03-8F42-4D63-A7B7-F045FCEFA3C8}"/>
              </a:ext>
            </a:extLst>
          </p:cNvPr>
          <p:cNvSpPr txBox="1"/>
          <p:nvPr/>
        </p:nvSpPr>
        <p:spPr>
          <a:xfrm>
            <a:off x="-157959" y="2406603"/>
            <a:ext cx="242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Douleur </a:t>
            </a:r>
          </a:p>
          <a:p>
            <a:pPr algn="ctr"/>
            <a:r>
              <a:rPr lang="fr-FR" dirty="0"/>
              <a:t>(</a:t>
            </a:r>
            <a:r>
              <a:rPr lang="fr-FR" b="1" dirty="0">
                <a:hlinkClick r:id="rId10"/>
              </a:rPr>
              <a:t>Surveillance</a:t>
            </a:r>
            <a:r>
              <a:rPr lang="fr-FR" dirty="0"/>
              <a:t> intensité, localisation…)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9D70CCB-7C33-4200-AA22-2A3AC39E505A}"/>
              </a:ext>
            </a:extLst>
          </p:cNvPr>
          <p:cNvSpPr txBox="1"/>
          <p:nvPr/>
        </p:nvSpPr>
        <p:spPr>
          <a:xfrm>
            <a:off x="5068523" y="2790372"/>
            <a:ext cx="252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Surveillance </a:t>
            </a:r>
            <a:r>
              <a:rPr lang="fr-FR" b="1" dirty="0"/>
              <a:t>drainages </a:t>
            </a:r>
            <a:r>
              <a:rPr lang="fr-FR" dirty="0"/>
              <a:t>(Qualité ? Quantité ? Drain en aspiration ?...)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FA071D64-E7D3-4D0C-9EAC-6D863E636723}"/>
              </a:ext>
            </a:extLst>
          </p:cNvPr>
          <p:cNvSpPr/>
          <p:nvPr/>
        </p:nvSpPr>
        <p:spPr>
          <a:xfrm rot="2845799">
            <a:off x="1565066" y="3643230"/>
            <a:ext cx="1376613" cy="5767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 : gauche 59">
            <a:extLst>
              <a:ext uri="{FF2B5EF4-FFF2-40B4-BE49-F238E27FC236}">
                <a16:creationId xmlns:a16="http://schemas.microsoft.com/office/drawing/2014/main" id="{6C46B497-3C53-494C-AD40-6CF731DC10D4}"/>
              </a:ext>
            </a:extLst>
          </p:cNvPr>
          <p:cNvSpPr/>
          <p:nvPr/>
        </p:nvSpPr>
        <p:spPr>
          <a:xfrm rot="5400000" flipV="1">
            <a:off x="3353960" y="3977609"/>
            <a:ext cx="607909" cy="515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572970E-CA80-4B76-8B71-5BA7791D9C49}"/>
              </a:ext>
            </a:extLst>
          </p:cNvPr>
          <p:cNvSpPr txBox="1"/>
          <p:nvPr/>
        </p:nvSpPr>
        <p:spPr>
          <a:xfrm>
            <a:off x="5030984" y="7293452"/>
            <a:ext cx="272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Surveillance pansement</a:t>
            </a:r>
          </a:p>
          <a:p>
            <a:pPr algn="ctr"/>
            <a:r>
              <a:rPr lang="fr-FR" dirty="0"/>
              <a:t>(Tache ? Désunion plaie ?)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7504CFE-D02F-4983-91C1-1B4BDF9840B3}"/>
              </a:ext>
            </a:extLst>
          </p:cNvPr>
          <p:cNvSpPr txBox="1"/>
          <p:nvPr/>
        </p:nvSpPr>
        <p:spPr>
          <a:xfrm>
            <a:off x="-221012" y="8878351"/>
            <a:ext cx="2864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Respiratoire</a:t>
            </a:r>
            <a:r>
              <a:rPr lang="fr-FR" dirty="0"/>
              <a:t> (Fréquence respiratoire, saturation, clinique…)</a:t>
            </a:r>
          </a:p>
        </p:txBody>
      </p:sp>
      <p:pic>
        <p:nvPicPr>
          <p:cNvPr id="64" name="Image 63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C59D97CC-A796-4E70-9C9A-36201F5FF2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0" y="7701558"/>
            <a:ext cx="1421942" cy="1267052"/>
          </a:xfrm>
          <a:prstGeom prst="rect">
            <a:avLst/>
          </a:prstGeom>
        </p:spPr>
      </p:pic>
      <p:pic>
        <p:nvPicPr>
          <p:cNvPr id="65" name="Image 6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84B8777-2D86-4D27-BE56-26FAA3A8CB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58" y="8172235"/>
            <a:ext cx="1406106" cy="1968550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686CDB21-D353-4266-B872-7332191C4576}"/>
              </a:ext>
            </a:extLst>
          </p:cNvPr>
          <p:cNvSpPr txBox="1"/>
          <p:nvPr/>
        </p:nvSpPr>
        <p:spPr>
          <a:xfrm>
            <a:off x="6177881" y="10153402"/>
            <a:ext cx="132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Education à la toux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8680DB4D-084F-4025-AD27-060A8631AEE5}"/>
              </a:ext>
            </a:extLst>
          </p:cNvPr>
          <p:cNvSpPr txBox="1"/>
          <p:nvPr/>
        </p:nvSpPr>
        <p:spPr>
          <a:xfrm>
            <a:off x="2107676" y="9789844"/>
            <a:ext cx="232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Risque de déséquilibre électrolytique</a:t>
            </a:r>
          </a:p>
        </p:txBody>
      </p:sp>
      <p:pic>
        <p:nvPicPr>
          <p:cNvPr id="22" name="Image 21" descr="Une image contenant habits, noir, blanc&#10;&#10;Description générée automatiquement">
            <a:extLst>
              <a:ext uri="{FF2B5EF4-FFF2-40B4-BE49-F238E27FC236}">
                <a16:creationId xmlns:a16="http://schemas.microsoft.com/office/drawing/2014/main" id="{E288A909-6438-4786-AAB6-48341D58B8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77" y="8502198"/>
            <a:ext cx="1644850" cy="126138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C65DB3BC-5DEF-4E0E-92CB-6B2D4FEA4994}"/>
              </a:ext>
            </a:extLst>
          </p:cNvPr>
          <p:cNvSpPr txBox="1"/>
          <p:nvPr/>
        </p:nvSpPr>
        <p:spPr>
          <a:xfrm>
            <a:off x="4219372" y="9878392"/>
            <a:ext cx="144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Contention abdominale</a:t>
            </a:r>
          </a:p>
        </p:txBody>
      </p:sp>
      <p:sp>
        <p:nvSpPr>
          <p:cNvPr id="69" name="Flèche : gauche 68">
            <a:extLst>
              <a:ext uri="{FF2B5EF4-FFF2-40B4-BE49-F238E27FC236}">
                <a16:creationId xmlns:a16="http://schemas.microsoft.com/office/drawing/2014/main" id="{06F2EA8E-5CB8-4D93-813C-AC16B42EBE5A}"/>
              </a:ext>
            </a:extLst>
          </p:cNvPr>
          <p:cNvSpPr/>
          <p:nvPr/>
        </p:nvSpPr>
        <p:spPr>
          <a:xfrm rot="12991010" flipV="1">
            <a:off x="3789960" y="7480069"/>
            <a:ext cx="2456888" cy="322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lèche : gauche 69">
            <a:extLst>
              <a:ext uri="{FF2B5EF4-FFF2-40B4-BE49-F238E27FC236}">
                <a16:creationId xmlns:a16="http://schemas.microsoft.com/office/drawing/2014/main" id="{DC2CEA46-7321-4122-8719-596AF7FBA298}"/>
              </a:ext>
            </a:extLst>
          </p:cNvPr>
          <p:cNvSpPr/>
          <p:nvPr/>
        </p:nvSpPr>
        <p:spPr>
          <a:xfrm rot="13415154" flipV="1">
            <a:off x="3342479" y="7417688"/>
            <a:ext cx="2075772" cy="380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Flèche : gauche 70">
            <a:extLst>
              <a:ext uri="{FF2B5EF4-FFF2-40B4-BE49-F238E27FC236}">
                <a16:creationId xmlns:a16="http://schemas.microsoft.com/office/drawing/2014/main" id="{DB2FFF09-0E92-49C2-86C7-05CE912BCE5A}"/>
              </a:ext>
            </a:extLst>
          </p:cNvPr>
          <p:cNvSpPr/>
          <p:nvPr/>
        </p:nvSpPr>
        <p:spPr>
          <a:xfrm rot="16200000" flipV="1">
            <a:off x="2650217" y="7299721"/>
            <a:ext cx="1464863" cy="461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 descr="Une image contenant chambre d’hôpital, pièce&#10;&#10;Description générée automatiquement">
            <a:extLst>
              <a:ext uri="{FF2B5EF4-FFF2-40B4-BE49-F238E27FC236}">
                <a16:creationId xmlns:a16="http://schemas.microsoft.com/office/drawing/2014/main" id="{C0875E15-340C-431D-B342-E915677D6F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49" y="1011274"/>
            <a:ext cx="1415392" cy="2264095"/>
          </a:xfrm>
          <a:prstGeom prst="rect">
            <a:avLst/>
          </a:prstGeom>
        </p:spPr>
      </p:pic>
      <p:pic>
        <p:nvPicPr>
          <p:cNvPr id="72" name="Picture 4" descr="Image vectorielle poignardé smiley | Vecteurs publiques">
            <a:extLst>
              <a:ext uri="{FF2B5EF4-FFF2-40B4-BE49-F238E27FC236}">
                <a16:creationId xmlns:a16="http://schemas.microsoft.com/office/drawing/2014/main" id="{1856632B-9800-4339-A424-89979470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04" y="2293034"/>
            <a:ext cx="881594" cy="8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D330EEF-2E82-4B7B-8067-9F09F40DD54B}"/>
              </a:ext>
            </a:extLst>
          </p:cNvPr>
          <p:cNvSpPr txBox="1"/>
          <p:nvPr/>
        </p:nvSpPr>
        <p:spPr>
          <a:xfrm>
            <a:off x="-570675" y="5416214"/>
            <a:ext cx="325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Surveillances IDE post opératoire générales</a:t>
            </a:r>
          </a:p>
        </p:txBody>
      </p:sp>
      <p:sp>
        <p:nvSpPr>
          <p:cNvPr id="38" name="Flèche : gauche 37">
            <a:extLst>
              <a:ext uri="{FF2B5EF4-FFF2-40B4-BE49-F238E27FC236}">
                <a16:creationId xmlns:a16="http://schemas.microsoft.com/office/drawing/2014/main" id="{B6A85BAF-6E4A-4438-A58E-4F26C34EAF63}"/>
              </a:ext>
            </a:extLst>
          </p:cNvPr>
          <p:cNvSpPr/>
          <p:nvPr/>
        </p:nvSpPr>
        <p:spPr>
          <a:xfrm flipV="1">
            <a:off x="2062075" y="5528832"/>
            <a:ext cx="728994" cy="4190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C26963-407E-41B0-B292-CB28ABB372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08" y="6431891"/>
            <a:ext cx="1611582" cy="794303"/>
          </a:xfrm>
          <a:prstGeom prst="rect">
            <a:avLst/>
          </a:prstGeom>
        </p:spPr>
      </p:pic>
      <p:pic>
        <p:nvPicPr>
          <p:cNvPr id="6" name="Image 5" descr="Une image contenant nappe&#10;&#10;Description générée automatiquement">
            <a:extLst>
              <a:ext uri="{FF2B5EF4-FFF2-40B4-BE49-F238E27FC236}">
                <a16:creationId xmlns:a16="http://schemas.microsoft.com/office/drawing/2014/main" id="{5C29D8D1-6F93-440E-9777-C960E4E17A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6539" y="1158100"/>
            <a:ext cx="1887190" cy="1415392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E346BF-6FEF-4A3A-8497-050C8DE7CC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70" y="8335084"/>
            <a:ext cx="1735876" cy="18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1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Personnalisé</PresentationFormat>
  <Paragraphs>22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Principales surveillances IDE spécifiques en suivi post opératoire de chirurgies digestives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</dc:title>
  <dc:creator>Yannick LA TERRA</dc:creator>
  <cp:lastModifiedBy>Yannick LA TERRA</cp:lastModifiedBy>
  <cp:revision>16</cp:revision>
  <dcterms:created xsi:type="dcterms:W3CDTF">2022-03-05T14:13:34Z</dcterms:created>
  <dcterms:modified xsi:type="dcterms:W3CDTF">2022-03-18T09:04:12Z</dcterms:modified>
</cp:coreProperties>
</file>