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2D"/>
    <a:srgbClr val="0BE5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65" autoAdjust="0"/>
  </p:normalViewPr>
  <p:slideViewPr>
    <p:cSldViewPr snapToGrid="0">
      <p:cViewPr varScale="1">
        <p:scale>
          <a:sx n="46" d="100"/>
          <a:sy n="46" d="100"/>
        </p:scale>
        <p:origin x="268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F502-141A-44A5-A9ED-9CC237B74ED6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295F0-6944-4B83-BF84-8D3EE029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1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https://sfar.org/wp-content/uploads/2015/10/2_SFAR_Attitude_pratique_prise_charge_doul_posto_SFAR_1999.pdf</a:t>
            </a:r>
          </a:p>
          <a:p>
            <a:r>
              <a:rPr lang="fr-FR" dirty="0"/>
              <a:t>https://sfar.org/wp-content/uploads/2015/09/2a_AFAR_Prise-en-charge-de-la-douleur-postoperatoire-chez-ladulte-et-lenfant.pdf</a:t>
            </a:r>
          </a:p>
          <a:p>
            <a:endParaRPr lang="fr-FR" dirty="0"/>
          </a:p>
          <a:p>
            <a:r>
              <a:rPr lang="fr-FR" dirty="0"/>
              <a:t>nausées, vomissements, température, </a:t>
            </a:r>
            <a:r>
              <a:rPr lang="fr-FR" dirty="0" err="1"/>
              <a:t>doulru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295F0-6944-4B83-BF84-8D3EE0292E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6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3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9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4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25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38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8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6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6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67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79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CE9A-3E54-4B9F-9863-F7161EC35D35}" type="datetimeFigureOut">
              <a:rPr lang="fr-FR" smtClean="0"/>
              <a:t>12/03/2022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5453-36A5-43BB-956E-996A87483C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3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jp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far.org/scores/glasgow.php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hyperlink" Target="https://sfar.org/wp-content/uploads/2015/09/2a_AFAR_Prise-en-charge-de-la-douleur-postoperatoire-chez-ladulte-et-lenfant.pdf" TargetMode="External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E5D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E01CE-0591-49B7-9A0E-C42FC3C4A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36721"/>
            <a:ext cx="7540711" cy="1077940"/>
          </a:xfrm>
          <a:solidFill>
            <a:srgbClr val="FF552D">
              <a:alpha val="71000"/>
            </a:srgbClr>
          </a:solidFill>
        </p:spPr>
        <p:txBody>
          <a:bodyPr>
            <a:noAutofit/>
          </a:bodyPr>
          <a:lstStyle/>
          <a:p>
            <a:r>
              <a:rPr lang="fr-FR" sz="2800" b="1" u="sng" dirty="0"/>
              <a:t>Principales surveillances IDE générales en suivi post opératoire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7594F1-5A14-4AC6-A8B4-3486DEA48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" y="9465466"/>
            <a:ext cx="1218541" cy="10779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2FDBB4C-F0ED-4C6A-9BC3-67E03DE795D7}"/>
              </a:ext>
            </a:extLst>
          </p:cNvPr>
          <p:cNvSpPr txBox="1"/>
          <p:nvPr/>
        </p:nvSpPr>
        <p:spPr>
          <a:xfrm>
            <a:off x="2375740" y="3961940"/>
            <a:ext cx="317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Risques liés à l’anesthésie</a:t>
            </a:r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977EAD1E-A795-4D69-B3CB-2F10F5A3A9FF}"/>
              </a:ext>
            </a:extLst>
          </p:cNvPr>
          <p:cNvSpPr/>
          <p:nvPr/>
        </p:nvSpPr>
        <p:spPr>
          <a:xfrm rot="5400000" flipV="1">
            <a:off x="3405355" y="4525812"/>
            <a:ext cx="748103" cy="398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gauche 15">
            <a:extLst>
              <a:ext uri="{FF2B5EF4-FFF2-40B4-BE49-F238E27FC236}">
                <a16:creationId xmlns:a16="http://schemas.microsoft.com/office/drawing/2014/main" id="{6C29E951-5B75-4F0D-B89B-763C2B052F0C}"/>
              </a:ext>
            </a:extLst>
          </p:cNvPr>
          <p:cNvSpPr/>
          <p:nvPr/>
        </p:nvSpPr>
        <p:spPr>
          <a:xfrm rot="10800000" flipV="1">
            <a:off x="5068524" y="5913480"/>
            <a:ext cx="832135" cy="424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104E8D4-00C4-407A-B61B-CFBE283A0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76" y="1089259"/>
            <a:ext cx="1049003" cy="139243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86887E6-70B2-43A0-99BA-3D777C0ED9B4}"/>
              </a:ext>
            </a:extLst>
          </p:cNvPr>
          <p:cNvSpPr txBox="1"/>
          <p:nvPr/>
        </p:nvSpPr>
        <p:spPr>
          <a:xfrm>
            <a:off x="5448455" y="5771740"/>
            <a:ext cx="239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Risque thrombo-embolique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B6E69817-26F7-4010-8D6C-4CE7DF61AFEF}"/>
              </a:ext>
            </a:extLst>
          </p:cNvPr>
          <p:cNvSpPr/>
          <p:nvPr/>
        </p:nvSpPr>
        <p:spPr>
          <a:xfrm rot="12991010" flipV="1">
            <a:off x="4931093" y="7502799"/>
            <a:ext cx="867182" cy="3893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gauche 45">
            <a:extLst>
              <a:ext uri="{FF2B5EF4-FFF2-40B4-BE49-F238E27FC236}">
                <a16:creationId xmlns:a16="http://schemas.microsoft.com/office/drawing/2014/main" id="{C96007E9-C7C8-4ED2-9E02-CAF86F9EE843}"/>
              </a:ext>
            </a:extLst>
          </p:cNvPr>
          <p:cNvSpPr/>
          <p:nvPr/>
        </p:nvSpPr>
        <p:spPr>
          <a:xfrm rot="19267360">
            <a:off x="2388286" y="7200173"/>
            <a:ext cx="1057664" cy="4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gauche 49">
            <a:extLst>
              <a:ext uri="{FF2B5EF4-FFF2-40B4-BE49-F238E27FC236}">
                <a16:creationId xmlns:a16="http://schemas.microsoft.com/office/drawing/2014/main" id="{D1B106B2-DA7F-4A5D-8D93-5164AAE9E3F1}"/>
              </a:ext>
            </a:extLst>
          </p:cNvPr>
          <p:cNvSpPr/>
          <p:nvPr/>
        </p:nvSpPr>
        <p:spPr>
          <a:xfrm rot="14265449" flipV="1">
            <a:off x="3702818" y="8032548"/>
            <a:ext cx="2354498" cy="4926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 : gauche 50">
            <a:extLst>
              <a:ext uri="{FF2B5EF4-FFF2-40B4-BE49-F238E27FC236}">
                <a16:creationId xmlns:a16="http://schemas.microsoft.com/office/drawing/2014/main" id="{799DDA8A-4183-4702-B452-A02E48DEBD4D}"/>
              </a:ext>
            </a:extLst>
          </p:cNvPr>
          <p:cNvSpPr/>
          <p:nvPr/>
        </p:nvSpPr>
        <p:spPr>
          <a:xfrm>
            <a:off x="2092912" y="6323311"/>
            <a:ext cx="1057664" cy="454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F343FF9-0C99-418C-871A-2EA2F85692D2}"/>
              </a:ext>
            </a:extLst>
          </p:cNvPr>
          <p:cNvSpPr txBox="1"/>
          <p:nvPr/>
        </p:nvSpPr>
        <p:spPr>
          <a:xfrm>
            <a:off x="67223" y="6269814"/>
            <a:ext cx="20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Risque lié aux </a:t>
            </a:r>
            <a:r>
              <a:rPr lang="fr-FR" b="1" dirty="0"/>
              <a:t>antécédents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36A617-088C-4C34-973B-765D03A3A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95" y="5044271"/>
            <a:ext cx="1898798" cy="216915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18188039-53CE-4F35-9B70-CC58FF2CB089}"/>
              </a:ext>
            </a:extLst>
          </p:cNvPr>
          <p:cNvSpPr txBox="1"/>
          <p:nvPr/>
        </p:nvSpPr>
        <p:spPr>
          <a:xfrm>
            <a:off x="-189814" y="2131129"/>
            <a:ext cx="220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Neurologique</a:t>
            </a:r>
          </a:p>
          <a:p>
            <a:pPr algn="ctr"/>
            <a:r>
              <a:rPr lang="fr-FR" dirty="0"/>
              <a:t>(</a:t>
            </a:r>
            <a:r>
              <a:rPr lang="fr-FR" b="1" dirty="0">
                <a:hlinkClick r:id="rId6"/>
              </a:rPr>
              <a:t>Score de Glasgow</a:t>
            </a:r>
            <a:r>
              <a:rPr lang="fr-FR" dirty="0"/>
              <a:t>…) </a:t>
            </a:r>
          </a:p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BE0DC29-5DC1-4C23-8C02-F1C10C55DEF4}"/>
              </a:ext>
            </a:extLst>
          </p:cNvPr>
          <p:cNvSpPr txBox="1"/>
          <p:nvPr/>
        </p:nvSpPr>
        <p:spPr>
          <a:xfrm>
            <a:off x="4100826" y="2198292"/>
            <a:ext cx="1672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Respiratoire</a:t>
            </a:r>
            <a:r>
              <a:rPr lang="fr-FR" dirty="0"/>
              <a:t> (Fréquence respiratoire, saturation, clinique…)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8A2AA2E-7EEC-47C7-8766-7F087CEA6AC4}"/>
              </a:ext>
            </a:extLst>
          </p:cNvPr>
          <p:cNvCxnSpPr>
            <a:cxnSpLocks/>
          </p:cNvCxnSpPr>
          <p:nvPr/>
        </p:nvCxnSpPr>
        <p:spPr>
          <a:xfrm flipH="1">
            <a:off x="1729718" y="4155403"/>
            <a:ext cx="836713" cy="178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6422C50-117C-47B1-A036-8B7F153D1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2" y="955321"/>
            <a:ext cx="1219917" cy="121991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9A4E6A3E-E1F7-415F-BB66-516CFA59CE16}"/>
              </a:ext>
            </a:extLst>
          </p:cNvPr>
          <p:cNvSpPr txBox="1"/>
          <p:nvPr/>
        </p:nvSpPr>
        <p:spPr>
          <a:xfrm>
            <a:off x="2219142" y="2235414"/>
            <a:ext cx="206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Hémodynamique</a:t>
            </a:r>
            <a:r>
              <a:rPr lang="fr-FR" dirty="0"/>
              <a:t> (Fréquence cardiaque, pression artérielle …)</a:t>
            </a:r>
          </a:p>
        </p:txBody>
      </p:sp>
      <p:pic>
        <p:nvPicPr>
          <p:cNvPr id="12" name="Image 11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C28E2312-B6ED-446F-9ACD-7AB5474E65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417" y="1001782"/>
            <a:ext cx="1421942" cy="126705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8F3B6349-EAB2-438B-B3EA-114F74865633}"/>
              </a:ext>
            </a:extLst>
          </p:cNvPr>
          <p:cNvSpPr txBox="1"/>
          <p:nvPr/>
        </p:nvSpPr>
        <p:spPr>
          <a:xfrm>
            <a:off x="5675344" y="2426414"/>
            <a:ext cx="185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Diurèse horaire </a:t>
            </a:r>
            <a:r>
              <a:rPr lang="fr-FR" dirty="0"/>
              <a:t>(Qualité ? Quantité ?...)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36651D-CEC9-480C-B76F-40BC06B76841}"/>
              </a:ext>
            </a:extLst>
          </p:cNvPr>
          <p:cNvSpPr txBox="1"/>
          <p:nvPr/>
        </p:nvSpPr>
        <p:spPr>
          <a:xfrm>
            <a:off x="10504" y="3970664"/>
            <a:ext cx="185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Digestifs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(Selles ? Gaz ?...)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BF5E032-79AC-4F1E-A43B-0FB19C3D40AE}"/>
              </a:ext>
            </a:extLst>
          </p:cNvPr>
          <p:cNvCxnSpPr>
            <a:cxnSpLocks/>
          </p:cNvCxnSpPr>
          <p:nvPr/>
        </p:nvCxnSpPr>
        <p:spPr>
          <a:xfrm flipH="1" flipV="1">
            <a:off x="1729718" y="2460353"/>
            <a:ext cx="1136350" cy="15217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2882CDB-7313-44E1-8B81-0E0D8D27AAC0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3252280" y="3435743"/>
            <a:ext cx="156477" cy="47681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 62">
            <a:extLst>
              <a:ext uri="{FF2B5EF4-FFF2-40B4-BE49-F238E27FC236}">
                <a16:creationId xmlns:a16="http://schemas.microsoft.com/office/drawing/2014/main" id="{FBFCDD3D-0DBD-4CB8-A7A8-1C6B68C3DD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17" y="3726412"/>
            <a:ext cx="1554508" cy="2072677"/>
          </a:xfrm>
          <a:prstGeom prst="rect">
            <a:avLst/>
          </a:prstGeom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CE3195DE-E7FE-437B-A56D-C4622CC99CC9}"/>
              </a:ext>
            </a:extLst>
          </p:cNvPr>
          <p:cNvCxnSpPr>
            <a:cxnSpLocks/>
          </p:cNvCxnSpPr>
          <p:nvPr/>
        </p:nvCxnSpPr>
        <p:spPr>
          <a:xfrm flipV="1">
            <a:off x="5182771" y="3254829"/>
            <a:ext cx="636371" cy="8381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14A89110-F7DF-4BF3-B36C-C80693F5D8F3}"/>
              </a:ext>
            </a:extLst>
          </p:cNvPr>
          <p:cNvCxnSpPr>
            <a:cxnSpLocks/>
          </p:cNvCxnSpPr>
          <p:nvPr/>
        </p:nvCxnSpPr>
        <p:spPr>
          <a:xfrm flipV="1">
            <a:off x="4643515" y="3573939"/>
            <a:ext cx="135234" cy="42186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9B00D302-CAFD-47EB-95A5-3B309C527D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8" y="2843447"/>
            <a:ext cx="1437355" cy="117908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388D9D-5E95-4CC3-B197-ED26CBB3E7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66" y="1376167"/>
            <a:ext cx="2190287" cy="633854"/>
          </a:xfrm>
          <a:prstGeom prst="rect">
            <a:avLst/>
          </a:prstGeom>
        </p:spPr>
      </p:pic>
      <p:pic>
        <p:nvPicPr>
          <p:cNvPr id="1026" name="Picture 2" descr="Liste de vérification | Vecteurs publiques">
            <a:extLst>
              <a:ext uri="{FF2B5EF4-FFF2-40B4-BE49-F238E27FC236}">
                <a16:creationId xmlns:a16="http://schemas.microsoft.com/office/drawing/2014/main" id="{A19567A7-EE4A-46BD-912D-C78DA3D9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3" y="4725092"/>
            <a:ext cx="1663601" cy="159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D7D22539-DE83-4CA2-85E3-DF5494876725}"/>
              </a:ext>
            </a:extLst>
          </p:cNvPr>
          <p:cNvSpPr txBox="1"/>
          <p:nvPr/>
        </p:nvSpPr>
        <p:spPr>
          <a:xfrm rot="20664997">
            <a:off x="763744" y="4774135"/>
            <a:ext cx="1068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Antécédents médicaux</a:t>
            </a:r>
          </a:p>
        </p:txBody>
      </p:sp>
      <p:pic>
        <p:nvPicPr>
          <p:cNvPr id="1028" name="Picture 4" descr="Image vectorielle poignardé smiley | Vecteurs publiques">
            <a:extLst>
              <a:ext uri="{FF2B5EF4-FFF2-40B4-BE49-F238E27FC236}">
                <a16:creationId xmlns:a16="http://schemas.microsoft.com/office/drawing/2014/main" id="{432FF2F8-E494-410D-B90E-707C3735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01" y="7165198"/>
            <a:ext cx="1215866" cy="11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AE6E8935-FC19-4996-9D3B-F10A444F1153}"/>
              </a:ext>
            </a:extLst>
          </p:cNvPr>
          <p:cNvSpPr txBox="1"/>
          <p:nvPr/>
        </p:nvSpPr>
        <p:spPr>
          <a:xfrm>
            <a:off x="-207327" y="8330915"/>
            <a:ext cx="252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Risque </a:t>
            </a:r>
            <a:r>
              <a:rPr lang="fr-FR" b="1" dirty="0"/>
              <a:t>hémorragique </a:t>
            </a:r>
            <a:r>
              <a:rPr lang="fr-FR" dirty="0"/>
              <a:t>(Qualité ? Quantité ? Drain en aspiration ? Saignement ?...)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E2AAAC-599B-494C-A950-B01AB7EA37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" y="7070730"/>
            <a:ext cx="1056255" cy="128907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EE0777D-41F5-44D8-A46E-343854EC28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97" y="6794739"/>
            <a:ext cx="1709217" cy="113502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AAD3104-8EB4-4CC0-B99F-2C520BF31556}"/>
              </a:ext>
            </a:extLst>
          </p:cNvPr>
          <p:cNvSpPr txBox="1"/>
          <p:nvPr/>
        </p:nvSpPr>
        <p:spPr>
          <a:xfrm>
            <a:off x="4861314" y="7989564"/>
            <a:ext cx="2846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Température </a:t>
            </a:r>
            <a:r>
              <a:rPr lang="fr-FR" dirty="0"/>
              <a:t>(Hypothermie post opératoire, risque infectieux…)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A52FE8D-21D4-4CAE-8E74-24FF2B41CE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62" y="8943368"/>
            <a:ext cx="1773473" cy="1282997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62CD2ECD-7D89-4C2D-9DBE-1C9264BA6BA0}"/>
              </a:ext>
            </a:extLst>
          </p:cNvPr>
          <p:cNvSpPr txBox="1"/>
          <p:nvPr/>
        </p:nvSpPr>
        <p:spPr>
          <a:xfrm>
            <a:off x="5327296" y="10051271"/>
            <a:ext cx="251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Nausées ? Vomissements ?</a:t>
            </a:r>
            <a:endParaRPr lang="fr-FR" dirty="0"/>
          </a:p>
        </p:txBody>
      </p:sp>
      <p:sp>
        <p:nvSpPr>
          <p:cNvPr id="49" name="Flèche : gauche 48">
            <a:extLst>
              <a:ext uri="{FF2B5EF4-FFF2-40B4-BE49-F238E27FC236}">
                <a16:creationId xmlns:a16="http://schemas.microsoft.com/office/drawing/2014/main" id="{1C1C87F7-2B76-4E43-A737-7DBEEC238868}"/>
              </a:ext>
            </a:extLst>
          </p:cNvPr>
          <p:cNvSpPr/>
          <p:nvPr/>
        </p:nvSpPr>
        <p:spPr>
          <a:xfrm rot="14752089" flipV="1">
            <a:off x="3617803" y="7879817"/>
            <a:ext cx="858109" cy="462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B8B2671-FF36-4ABD-BE07-E6233824E0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89" y="8493521"/>
            <a:ext cx="876160" cy="1362915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6B30EA03-8F42-4D63-A7B7-F045FCEFA3C8}"/>
              </a:ext>
            </a:extLst>
          </p:cNvPr>
          <p:cNvSpPr txBox="1"/>
          <p:nvPr/>
        </p:nvSpPr>
        <p:spPr>
          <a:xfrm>
            <a:off x="3471474" y="9726611"/>
            <a:ext cx="2429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Douleur </a:t>
            </a:r>
          </a:p>
          <a:p>
            <a:pPr algn="ctr"/>
            <a:r>
              <a:rPr lang="fr-FR" dirty="0"/>
              <a:t>(</a:t>
            </a:r>
            <a:r>
              <a:rPr lang="fr-FR" b="1" dirty="0">
                <a:hlinkClick r:id="rId19"/>
              </a:rPr>
              <a:t>Surveillance</a:t>
            </a:r>
            <a:r>
              <a:rPr lang="fr-FR" dirty="0"/>
              <a:t> intensité, localisation…)</a:t>
            </a:r>
          </a:p>
        </p:txBody>
      </p:sp>
      <p:pic>
        <p:nvPicPr>
          <p:cNvPr id="27" name="Image 26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30CD2024-0841-4C31-955B-89AA6F2650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17" y="8703282"/>
            <a:ext cx="1416976" cy="1120699"/>
          </a:xfrm>
          <a:prstGeom prst="rect">
            <a:avLst/>
          </a:prstGeom>
        </p:spPr>
      </p:pic>
      <p:sp>
        <p:nvSpPr>
          <p:cNvPr id="55" name="Flèche : gauche 54">
            <a:extLst>
              <a:ext uri="{FF2B5EF4-FFF2-40B4-BE49-F238E27FC236}">
                <a16:creationId xmlns:a16="http://schemas.microsoft.com/office/drawing/2014/main" id="{E1045902-A4D8-4218-A357-EFF44A99DDAF}"/>
              </a:ext>
            </a:extLst>
          </p:cNvPr>
          <p:cNvSpPr/>
          <p:nvPr/>
        </p:nvSpPr>
        <p:spPr>
          <a:xfrm rot="16200000" flipV="1">
            <a:off x="2913026" y="7681627"/>
            <a:ext cx="1101540" cy="462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F73AF70F-937F-4687-9406-A26DF0528F55}"/>
              </a:ext>
            </a:extLst>
          </p:cNvPr>
          <p:cNvSpPr txBox="1"/>
          <p:nvPr/>
        </p:nvSpPr>
        <p:spPr>
          <a:xfrm>
            <a:off x="1438798" y="9784555"/>
            <a:ext cx="195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Risque cutané </a:t>
            </a:r>
            <a:r>
              <a:rPr lang="fr-FR" dirty="0"/>
              <a:t>(Prévention ulcère de pression…)</a:t>
            </a:r>
          </a:p>
        </p:txBody>
      </p:sp>
    </p:spTree>
    <p:extLst>
      <p:ext uri="{BB962C8B-B14F-4D97-AF65-F5344CB8AC3E}">
        <p14:creationId xmlns:p14="http://schemas.microsoft.com/office/powerpoint/2010/main" val="1845361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Personnalisé</PresentationFormat>
  <Paragraphs>23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Principales surveillances IDE générales en suivi post opératoire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</dc:title>
  <dc:creator>Yannick LA TERRA</dc:creator>
  <cp:lastModifiedBy>Yannick LA TERRA</cp:lastModifiedBy>
  <cp:revision>12</cp:revision>
  <dcterms:created xsi:type="dcterms:W3CDTF">2022-03-05T14:13:34Z</dcterms:created>
  <dcterms:modified xsi:type="dcterms:W3CDTF">2022-03-12T15:07:00Z</dcterms:modified>
</cp:coreProperties>
</file>