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61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7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52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Espace réservé du contenu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606" y="5734052"/>
            <a:ext cx="1007630" cy="10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4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Espace réservé du contenu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620" y="5942445"/>
            <a:ext cx="779030" cy="7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5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Espace réservé du contenu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70" y="5942445"/>
            <a:ext cx="779030" cy="7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6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Espace réservé du contenu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70" y="5942445"/>
            <a:ext cx="779030" cy="7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7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Espace réservé du contenu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70" y="5942445"/>
            <a:ext cx="779030" cy="7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38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74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6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64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58228" y="1950168"/>
            <a:ext cx="9144000" cy="2387600"/>
          </a:xfrm>
        </p:spPr>
        <p:txBody>
          <a:bodyPr/>
          <a:lstStyle/>
          <a:p>
            <a:r>
              <a:rPr lang="fr-FR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Pompes / Pousses seringues électriques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0037" y="5079998"/>
            <a:ext cx="9144000" cy="1129140"/>
          </a:xfrm>
        </p:spPr>
        <p:txBody>
          <a:bodyPr>
            <a:normAutofit fontScale="62500" lnSpcReduction="20000"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BAUER Tania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IDE, réanimation médicale, Hôpitaux Universitaires de Strasbourg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Comité IDE de réanimation SFAR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15/10/2023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703" y="5247114"/>
            <a:ext cx="1466314" cy="1297124"/>
          </a:xfrm>
          <a:prstGeom prst="rect">
            <a:avLst/>
          </a:prstGeom>
        </p:spPr>
      </p:pic>
      <p:pic>
        <p:nvPicPr>
          <p:cNvPr id="7" name="PPT PSE" descr="PPT PSE">
            <a:hlinkClick r:id="" action="ppaction://media"/>
            <a:extLst>
              <a:ext uri="{FF2B5EF4-FFF2-40B4-BE49-F238E27FC236}">
                <a16:creationId xmlns:a16="http://schemas.microsoft.com/office/drawing/2014/main" id="{1DBD9EAE-7F79-3947-B291-798885040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7912" y="3528712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A6328A71-4AB9-5F09-842A-AF25624FB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11"/>
            <a:ext cx="1986844" cy="17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1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Pompe volumétrique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u="sng" dirty="0"/>
              <a:t>Utilisation</a:t>
            </a:r>
            <a:r>
              <a:rPr lang="fr-FR" dirty="0"/>
              <a:t> 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Perfusion de médicaments injectables de grand volume (≥ 60mL) à un débit programmé et contrôlé sur la durée totale de la perfusion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En réa : entretien des voies médiane et distale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→ Une remise à 0 est réalisée quotidiennement (à minuit, ou selon protocole du service)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5ED346-FA47-804C-AF06-30D18E0C0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909" y="365125"/>
            <a:ext cx="2248288" cy="1835175"/>
          </a:xfrm>
          <a:prstGeom prst="rect">
            <a:avLst/>
          </a:prstGeom>
        </p:spPr>
      </p:pic>
      <p:pic>
        <p:nvPicPr>
          <p:cNvPr id="4" name="PPT PSE 1" descr="PPT PSE 1">
            <a:hlinkClick r:id="" action="ppaction://media"/>
            <a:extLst>
              <a:ext uri="{FF2B5EF4-FFF2-40B4-BE49-F238E27FC236}">
                <a16:creationId xmlns:a16="http://schemas.microsoft.com/office/drawing/2014/main" id="{FFE36E99-9EA8-8048-AB0A-D07D88448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E940D4EC-D80F-1692-CC11-A220C5B72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62789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Fonctionnalités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Volume / Temps ou Débit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Maintien de veine ouverte (MVO)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Possibilité de réaliser des bolus / flush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Alarmes d’occlusion et de détection d’air</a:t>
            </a:r>
          </a:p>
          <a:p>
            <a:endParaRPr lang="fr-FR" dirty="0"/>
          </a:p>
        </p:txBody>
      </p:sp>
      <p:pic>
        <p:nvPicPr>
          <p:cNvPr id="5" name="PPT PSE 2" descr="PPT PSE 2">
            <a:hlinkClick r:id="" action="ppaction://media"/>
            <a:extLst>
              <a:ext uri="{FF2B5EF4-FFF2-40B4-BE49-F238E27FC236}">
                <a16:creationId xmlns:a16="http://schemas.microsoft.com/office/drawing/2014/main" id="{AE027D35-BE0C-2C4F-B5D4-1C921AD24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Image 3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22DDD74B-3185-408E-7E1C-BA4AC75C6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4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EC8498-55EF-354D-9E25-3A51D24BC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"/>
            <a:ext cx="10515600" cy="5628323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Le fonctionnement des pompes volumétriques est fabriquant-dépendant.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Nécessité d’utiliser les tubulures adaptées et recommandées par le fabriquant (à changer / 72h et 24h si nutrition parentérale).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D6979A-B3D7-114F-9662-009C58066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034" y="3569522"/>
            <a:ext cx="4139613" cy="23501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DD8287-2CDF-8244-BDE5-272B83970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139" y="4043355"/>
            <a:ext cx="3037547" cy="1263946"/>
          </a:xfrm>
          <a:prstGeom prst="rect">
            <a:avLst/>
          </a:prstGeom>
        </p:spPr>
      </p:pic>
      <p:pic>
        <p:nvPicPr>
          <p:cNvPr id="2" name="PPT PSE 3" descr="PPT PSE 3">
            <a:hlinkClick r:id="" action="ppaction://media"/>
            <a:extLst>
              <a:ext uri="{FF2B5EF4-FFF2-40B4-BE49-F238E27FC236}">
                <a16:creationId xmlns:a16="http://schemas.microsoft.com/office/drawing/2014/main" id="{94E768E2-1ACA-E141-99A0-9E96BBA98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35CBC1CC-F79B-3085-18F2-46F40C2D1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0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DBCDC-E4C4-444D-970A-F2A4537A0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Pousse-seringue électrique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2DB4807-F94E-E142-AA26-AC3C34535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u="sng" dirty="0"/>
              <a:t>Utilisation</a:t>
            </a:r>
            <a:r>
              <a:rPr lang="fr-FR" dirty="0"/>
              <a:t> </a:t>
            </a:r>
          </a:p>
          <a:p>
            <a:endParaRPr lang="fr-FR" dirty="0"/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Perfusion de petits débits (de 1 à 10 </a:t>
            </a:r>
            <a:r>
              <a:rPr lang="fr-FR" dirty="0" err="1"/>
              <a:t>mL</a:t>
            </a:r>
            <a:r>
              <a:rPr lang="fr-FR" dirty="0"/>
              <a:t>/h).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Administration de médicaments à marge thérapeutique étroite, ou de petits volumes à faible débit.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Changement des tubulures à chaque changement de seringue.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3832F8-180D-8540-9A38-682C6D8B8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766" y="365125"/>
            <a:ext cx="2895600" cy="1655071"/>
          </a:xfrm>
          <a:prstGeom prst="rect">
            <a:avLst/>
          </a:prstGeom>
        </p:spPr>
      </p:pic>
      <p:pic>
        <p:nvPicPr>
          <p:cNvPr id="3" name="PPT PSE 4" descr="PPT PSE 4">
            <a:hlinkClick r:id="" action="ppaction://media"/>
            <a:extLst>
              <a:ext uri="{FF2B5EF4-FFF2-40B4-BE49-F238E27FC236}">
                <a16:creationId xmlns:a16="http://schemas.microsoft.com/office/drawing/2014/main" id="{1B47E90D-2041-6345-98A3-3B78F3368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Image 3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A5835319-04D9-94FF-B752-7F5694DE0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64A3F-F582-5644-B1EB-2762C7BE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Modes de fonctionnement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0D13CF-8135-0242-8F78-D7A2381A9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839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Mode perfusion continue : réglage d’un débit en ml/h et l’appareil le délivre. 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Mode Anesthésie Intraveineuse Totale (TIVA pour Total Intra </a:t>
            </a:r>
            <a:r>
              <a:rPr lang="fr-FR" dirty="0" err="1"/>
              <a:t>Veinous</a:t>
            </a:r>
            <a:r>
              <a:rPr lang="fr-FR" dirty="0"/>
              <a:t> </a:t>
            </a:r>
            <a:r>
              <a:rPr lang="fr-FR" dirty="0" err="1"/>
              <a:t>Anaesthesia</a:t>
            </a:r>
            <a:r>
              <a:rPr lang="fr-FR" dirty="0"/>
              <a:t>) : réglage d’un débit de perfusion et d’une posologie. 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Mode AIVOC (Anesthésie Intra Veineuse à Objectif de Concentration), délivre un médicament selon deux principes :</a:t>
            </a:r>
          </a:p>
          <a:p>
            <a:pPr lvl="2"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2400" dirty="0"/>
              <a:t>Soit une dose à objectif de concentration plasmatique.</a:t>
            </a:r>
          </a:p>
          <a:p>
            <a:pPr lvl="2"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2400" dirty="0"/>
              <a:t>Soit une dose à objectif de concentration au site d’action (le cerveau pour un hypnotique par exemple).</a:t>
            </a:r>
          </a:p>
          <a:p>
            <a:endParaRPr lang="fr-FR" dirty="0"/>
          </a:p>
        </p:txBody>
      </p:sp>
      <p:pic>
        <p:nvPicPr>
          <p:cNvPr id="5" name="PPT PSE 4" descr="PPT PSE 4">
            <a:hlinkClick r:id="" action="ppaction://media"/>
            <a:extLst>
              <a:ext uri="{FF2B5EF4-FFF2-40B4-BE49-F238E27FC236}">
                <a16:creationId xmlns:a16="http://schemas.microsoft.com/office/drawing/2014/main" id="{644C6DBB-AD33-7F41-825D-A09212E71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Image 3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9E241BD7-AA19-1F31-D3E6-1EB4DF6FD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4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A672A6-107E-0B40-9CBF-9AEB83DE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Fonctionnalités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E7655A-98B5-124E-9428-E03A98880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« purge » : permet de purger la tubulure sans avoir à le faire manuellement avant d’installer la seringue sur l’appareil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Détection de surpression : alarme d’occlusion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Certains PSE possèdent la fonction relais médicamenteux automatique</a:t>
            </a:r>
          </a:p>
        </p:txBody>
      </p:sp>
      <p:pic>
        <p:nvPicPr>
          <p:cNvPr id="4" name="PPT PSE 5" descr="PPT PSE 5">
            <a:hlinkClick r:id="" action="ppaction://media"/>
            <a:extLst>
              <a:ext uri="{FF2B5EF4-FFF2-40B4-BE49-F238E27FC236}">
                <a16:creationId xmlns:a16="http://schemas.microsoft.com/office/drawing/2014/main" id="{8A29FF2C-58CC-5845-9463-DE1D0CF83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1685112"/>
            <a:ext cx="812800" cy="81280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7D80C117-E937-B8AB-F935-5A1669A10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2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B757BC-19B6-5D46-B96E-620D5A35E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535" y="213398"/>
            <a:ext cx="1710612" cy="1360715"/>
          </a:xfrm>
          <a:prstGeom prst="rect">
            <a:avLst/>
          </a:prstGeom>
        </p:spPr>
      </p:pic>
      <p:sp>
        <p:nvSpPr>
          <p:cNvPr id="16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D2E3E9-9A4C-C340-9FF1-91A5563DB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91" y="3875314"/>
            <a:ext cx="2844587" cy="267042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AFE563-A9EB-794A-89C6-5AEEC419D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		</a:t>
            </a:r>
            <a:r>
              <a:rPr lang="fr-FR" sz="4800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Merci !</a:t>
            </a:r>
          </a:p>
        </p:txBody>
      </p:sp>
      <p:pic>
        <p:nvPicPr>
          <p:cNvPr id="2" name="PPT PSE 6" descr="PPT PSE 6">
            <a:hlinkClick r:id="" action="ppaction://media"/>
            <a:extLst>
              <a:ext uri="{FF2B5EF4-FFF2-40B4-BE49-F238E27FC236}">
                <a16:creationId xmlns:a16="http://schemas.microsoft.com/office/drawing/2014/main" id="{EF1C2558-878D-5D41-B34C-E95F71D82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FC3BF7BA-DA9D-5F7F-F791-B64DB5797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2" y="4304714"/>
            <a:ext cx="2401889" cy="211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8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299</Words>
  <Application>Microsoft Macintosh PowerPoint</Application>
  <PresentationFormat>Grand écran</PresentationFormat>
  <Paragraphs>35</Paragraphs>
  <Slides>8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Apple Chancery</vt:lpstr>
      <vt:lpstr>Arial</vt:lpstr>
      <vt:lpstr>Calibri</vt:lpstr>
      <vt:lpstr>Calibri Light</vt:lpstr>
      <vt:lpstr>Wingdings</vt:lpstr>
      <vt:lpstr>Thème Office</vt:lpstr>
      <vt:lpstr>Pompes / Pousses seringues électriques</vt:lpstr>
      <vt:lpstr>Pompe volumétrique</vt:lpstr>
      <vt:lpstr>Fonctionnalités</vt:lpstr>
      <vt:lpstr>Présentation PowerPoint</vt:lpstr>
      <vt:lpstr>Pousse-seringue électrique</vt:lpstr>
      <vt:lpstr>Modes de fonctionnement</vt:lpstr>
      <vt:lpstr>Fonctionnalités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Pompes / PSE</dc:title>
  <dc:creator>Carole Bauer</dc:creator>
  <cp:lastModifiedBy>Tania Bauer</cp:lastModifiedBy>
  <cp:revision>7</cp:revision>
  <dcterms:created xsi:type="dcterms:W3CDTF">2020-10-15T17:19:17Z</dcterms:created>
  <dcterms:modified xsi:type="dcterms:W3CDTF">2024-04-11T21:04:10Z</dcterms:modified>
</cp:coreProperties>
</file>