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2" r:id="rId27"/>
    <p:sldId id="283" r:id="rId28"/>
    <p:sldId id="284" r:id="rId29"/>
    <p:sldId id="285" r:id="rId30"/>
    <p:sldId id="286" r:id="rId31"/>
    <p:sldId id="280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5859"/>
  </p:normalViewPr>
  <p:slideViewPr>
    <p:cSldViewPr snapToGrid="0">
      <p:cViewPr varScale="1">
        <p:scale>
          <a:sx n="68" d="100"/>
          <a:sy n="68" d="100"/>
        </p:scale>
        <p:origin x="216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61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7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52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606" y="5734052"/>
            <a:ext cx="1007630" cy="10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20" y="5942445"/>
            <a:ext cx="779030" cy="7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5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70" y="5942445"/>
            <a:ext cx="779030" cy="7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70" y="5942445"/>
            <a:ext cx="779030" cy="7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7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70" y="5942445"/>
            <a:ext cx="779030" cy="7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3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74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6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286DB-39F8-4962-9877-BC04F1E8B05D}" type="datetimeFigureOut">
              <a:rPr lang="fr-FR" smtClean="0"/>
              <a:t>11/04/2024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8F1F5-C8BA-4FA6-91D7-E7A7254F6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6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far.org/catheterisme-arteriel-et-mesure-invasive-de-la-pression-arterielle-en-anesthesie-reanimation-chez-ladulte/" TargetMode="Externa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hyperlink" Target="https://www.srlf.org/reactu/la-pose-dun-catheter-veineux-central-une-procedure-encore-a-risque/" TargetMode="External"/><Relationship Id="rId5" Type="http://schemas.openxmlformats.org/officeDocument/2006/relationships/hyperlink" Target="https://www.legifrance.gouv.fr/codes/section_lc/LEGITEXT000006072665/LEGISCTA000006190610?tab_selection=all&amp;searchField=ALL&amp;query=r%C3%B4le+infirmier&amp;searchType=ALL&amp;fonds=CODE&amp;typePagination=DEFAULT&amp;pageSize=10&amp;page=1&amp;tab_selection=all&amp;anchor=LEGIARTI000019416833#LEGIARTI000019416833" TargetMode="External"/><Relationship Id="rId4" Type="http://schemas.openxmlformats.org/officeDocument/2006/relationships/hyperlink" Target="http://www.reamondor.aphp.fr/familles/les-techniques-de-reanimation/catheter-veineux-central/" TargetMode="Externa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71508" y="1854191"/>
            <a:ext cx="9144000" cy="2387600"/>
          </a:xfrm>
        </p:spPr>
        <p:txBody>
          <a:bodyPr/>
          <a:lstStyle/>
          <a:p>
            <a:r>
              <a:rPr lang="fr-FR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Voies d’abord en réanimation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56375" y="5080298"/>
            <a:ext cx="9144000" cy="1129140"/>
          </a:xfrm>
        </p:spPr>
        <p:txBody>
          <a:bodyPr>
            <a:normAutofit fontScale="62500" lnSpcReduction="20000"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BAUER Tania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IDE, Réanimation médicale, Hôpitaux Universitaires de Strasbourg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Comité IDE de  réanimation SFAR 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15/10/2023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508" y="5560876"/>
            <a:ext cx="1466314" cy="1297124"/>
          </a:xfrm>
          <a:prstGeom prst="rect">
            <a:avLst/>
          </a:prstGeom>
        </p:spPr>
      </p:pic>
      <p:pic>
        <p:nvPicPr>
          <p:cNvPr id="53" name="Audio 52">
            <a:extLst>
              <a:ext uri="{FF2B5EF4-FFF2-40B4-BE49-F238E27FC236}">
                <a16:creationId xmlns:a16="http://schemas.microsoft.com/office/drawing/2014/main" id="{211875F8-0E74-A20C-0FA2-66BD76598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4752" y="180003"/>
            <a:ext cx="420204" cy="420204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A657C5E-AF57-E7A9-D203-61234F8A1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" y="0"/>
            <a:ext cx="1466314" cy="12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3"/>
    </mc:Choice>
    <mc:Fallback xmlns="">
      <p:transition spd="slow" advTm="3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AE6FD2-C75B-B446-B0A4-B8ACF9E20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65760"/>
            <a:ext cx="11175609" cy="58112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b="1" u="sng" dirty="0"/>
              <a:t>Pose</a:t>
            </a:r>
          </a:p>
          <a:p>
            <a:pPr marL="0" indent="0">
              <a:buNone/>
            </a:pPr>
            <a:endParaRPr lang="fr-FR" dirty="0"/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100" u="sng" dirty="0"/>
              <a:t>Anesthésie locale </a:t>
            </a:r>
            <a:r>
              <a:rPr lang="fr-FR" sz="3100" dirty="0"/>
              <a:t>: seringue, </a:t>
            </a:r>
            <a:r>
              <a:rPr lang="fr-FR" sz="3100" dirty="0" err="1"/>
              <a:t>trocard</a:t>
            </a:r>
            <a:r>
              <a:rPr lang="fr-FR" sz="3100" dirty="0"/>
              <a:t>, aiguille sous-cutanée, anesthésique local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100" u="sng" dirty="0"/>
              <a:t>Antisepsie cutanée </a:t>
            </a:r>
            <a:r>
              <a:rPr lang="fr-FR" sz="3100" dirty="0"/>
              <a:t>: </a:t>
            </a:r>
            <a:r>
              <a:rPr lang="fr-FR" sz="3100" dirty="0" err="1"/>
              <a:t>Chloraprep</a:t>
            </a:r>
            <a:r>
              <a:rPr lang="fr-FR" sz="3100" dirty="0"/>
              <a:t> ou désinfection en 5 temps gamme </a:t>
            </a:r>
            <a:r>
              <a:rPr lang="fr-FR" sz="3100" dirty="0" err="1"/>
              <a:t>bétadinée</a:t>
            </a:r>
            <a:r>
              <a:rPr lang="fr-FR" sz="3100" dirty="0"/>
              <a:t> ou selon protocole du service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100" dirty="0"/>
              <a:t>1 grand champ + 3 champs plats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100" dirty="0"/>
              <a:t>Compresses stériles / sérum </a:t>
            </a:r>
            <a:r>
              <a:rPr lang="fr-FR" sz="3100" dirty="0" err="1"/>
              <a:t>phy</a:t>
            </a:r>
            <a:r>
              <a:rPr lang="fr-FR" sz="3100" dirty="0"/>
              <a:t> / seringues / </a:t>
            </a:r>
            <a:r>
              <a:rPr lang="fr-FR" sz="3100" dirty="0" err="1"/>
              <a:t>trocards</a:t>
            </a:r>
            <a:endParaRPr lang="fr-FR" sz="3100" dirty="0"/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100" dirty="0"/>
              <a:t>Cathéter choisi par le médecin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100" dirty="0"/>
              <a:t>Prolongateurs et voies selon protocole du service (+ entretiens prescrits)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100" dirty="0"/>
              <a:t>Set de suture + fil non résorbable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100" dirty="0"/>
              <a:t>Pansement transparent semi-perméable + hémostatique si nécessaire</a:t>
            </a:r>
          </a:p>
        </p:txBody>
      </p:sp>
      <p:pic>
        <p:nvPicPr>
          <p:cNvPr id="2" name="PPT voies d'abord 9" descr="PPT voies d'abord 9">
            <a:hlinkClick r:id="" action="ppaction://media"/>
            <a:extLst>
              <a:ext uri="{FF2B5EF4-FFF2-40B4-BE49-F238E27FC236}">
                <a16:creationId xmlns:a16="http://schemas.microsoft.com/office/drawing/2014/main" id="{4470B950-8FC3-1144-8C13-2D2DE5A01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26240" y="0"/>
            <a:ext cx="365760" cy="365760"/>
          </a:xfrm>
          <a:prstGeom prst="rect">
            <a:avLst/>
          </a:prstGeom>
        </p:spPr>
      </p:pic>
      <p:pic>
        <p:nvPicPr>
          <p:cNvPr id="4" name="PPT voies d'abord 10" descr="PPT voies d'abord 10">
            <a:hlinkClick r:id="" action="ppaction://media"/>
            <a:extLst>
              <a:ext uri="{FF2B5EF4-FFF2-40B4-BE49-F238E27FC236}">
                <a16:creationId xmlns:a16="http://schemas.microsoft.com/office/drawing/2014/main" id="{EDA880CF-B841-214A-BE51-C2083A54E3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00841" y="428105"/>
            <a:ext cx="365760" cy="36576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4BC6E273-F355-C323-468E-A2ADDECBF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5F4D-ABE5-0144-BF27-24410092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Déroulement du soin </a:t>
            </a:r>
            <a:r>
              <a:rPr lang="fr-FR" sz="2000" dirty="0">
                <a:solidFill>
                  <a:schemeClr val="accent1"/>
                </a:solidFill>
              </a:rPr>
              <a:t>(détaillé dans la fiche technique)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85CD6-394E-1E4E-A4B7-0D7A774D1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fr-FR" sz="3500" dirty="0"/>
              <a:t>Friction des mains (SHA)</a:t>
            </a:r>
          </a:p>
          <a:p>
            <a:pPr>
              <a:lnSpc>
                <a:spcPct val="160000"/>
              </a:lnSpc>
            </a:pPr>
            <a:r>
              <a:rPr lang="fr-FR" sz="3500" dirty="0"/>
              <a:t>Installation du patient : DD ou Trend, tête côté opposé à la ponction, dépilation large (tondeuse), antisepsie cutanée</a:t>
            </a:r>
          </a:p>
          <a:p>
            <a:pPr>
              <a:lnSpc>
                <a:spcPct val="160000"/>
              </a:lnSpc>
            </a:pPr>
            <a:r>
              <a:rPr lang="fr-FR" sz="3500" dirty="0"/>
              <a:t>Aide à l’habillage stérile de l’opérateur (avant antisepsie de la peau du patient)</a:t>
            </a:r>
          </a:p>
          <a:p>
            <a:pPr>
              <a:lnSpc>
                <a:spcPct val="160000"/>
              </a:lnSpc>
            </a:pPr>
            <a:r>
              <a:rPr lang="fr-FR" sz="3500" dirty="0"/>
              <a:t>IDE sert aseptiquement le matériel nécessaire à la pose du cathéter</a:t>
            </a:r>
          </a:p>
          <a:p>
            <a:pPr>
              <a:lnSpc>
                <a:spcPct val="160000"/>
              </a:lnSpc>
            </a:pPr>
            <a:r>
              <a:rPr lang="fr-FR" sz="3500" dirty="0"/>
              <a:t>L’opérateur pose le cathéter (repérage anatomique ou </a:t>
            </a:r>
            <a:r>
              <a:rPr lang="fr-FR" sz="3500" dirty="0" err="1"/>
              <a:t>échoguidé</a:t>
            </a:r>
            <a:r>
              <a:rPr lang="fr-FR" sz="3500" dirty="0"/>
              <a:t>), vérifie le reflux, purge et fixe</a:t>
            </a:r>
          </a:p>
          <a:p>
            <a:pPr>
              <a:lnSpc>
                <a:spcPct val="160000"/>
              </a:lnSpc>
            </a:pPr>
            <a:r>
              <a:rPr lang="fr-FR" sz="3500" dirty="0"/>
              <a:t>IDE sert aseptiquement les voies à l’opérateur qui les monte et les purge</a:t>
            </a:r>
          </a:p>
          <a:p>
            <a:endParaRPr lang="fr-FR" dirty="0"/>
          </a:p>
        </p:txBody>
      </p:sp>
      <p:pic>
        <p:nvPicPr>
          <p:cNvPr id="4" name="PPT voies d'abord 10" descr="PPT voies d'abord 10">
            <a:hlinkClick r:id="" action="ppaction://media"/>
            <a:extLst>
              <a:ext uri="{FF2B5EF4-FFF2-40B4-BE49-F238E27FC236}">
                <a16:creationId xmlns:a16="http://schemas.microsoft.com/office/drawing/2014/main" id="{0B4E3B41-66A3-134F-ACE7-004BCE1B5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0071711B-CAB9-9579-1F07-3AB7FB311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195532-1DE8-D441-95E7-C2E29276C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268"/>
            <a:ext cx="10515600" cy="60096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>
              <a:lnSpc>
                <a:spcPct val="170000"/>
              </a:lnSpc>
            </a:pPr>
            <a:r>
              <a:rPr lang="fr-FR" sz="4000" dirty="0"/>
              <a:t>L’opérateur branche les lignes de perfusion au cathéter</a:t>
            </a:r>
          </a:p>
          <a:p>
            <a:pPr>
              <a:lnSpc>
                <a:spcPct val="170000"/>
              </a:lnSpc>
            </a:pPr>
            <a:r>
              <a:rPr lang="fr-FR" sz="4000" dirty="0"/>
              <a:t>Nettoie la zone avec la même gamme antiseptique</a:t>
            </a:r>
          </a:p>
          <a:p>
            <a:pPr>
              <a:lnSpc>
                <a:spcPct val="170000"/>
              </a:lnSpc>
            </a:pPr>
            <a:r>
              <a:rPr lang="fr-FR" sz="4000" dirty="0"/>
              <a:t>Ferme à l’aide du pansement transparent semi-perméable +/- pansement hémostatique si saignement</a:t>
            </a:r>
          </a:p>
          <a:p>
            <a:pPr>
              <a:lnSpc>
                <a:spcPct val="170000"/>
              </a:lnSpc>
            </a:pPr>
            <a:r>
              <a:rPr lang="fr-FR" sz="4000" dirty="0"/>
              <a:t>Élimination des déchets (piquants/tranchants en 1</a:t>
            </a:r>
            <a:r>
              <a:rPr lang="fr-FR" sz="4000" baseline="30000" dirty="0"/>
              <a:t>er</a:t>
            </a:r>
            <a:r>
              <a:rPr lang="fr-FR" sz="4000" dirty="0"/>
              <a:t>)</a:t>
            </a:r>
          </a:p>
          <a:p>
            <a:pPr>
              <a:lnSpc>
                <a:spcPct val="170000"/>
              </a:lnSpc>
            </a:pPr>
            <a:r>
              <a:rPr lang="fr-FR" sz="4000" dirty="0"/>
              <a:t>Réinstallation du patient</a:t>
            </a:r>
          </a:p>
          <a:p>
            <a:pPr>
              <a:lnSpc>
                <a:spcPct val="170000"/>
              </a:lnSpc>
            </a:pPr>
            <a:r>
              <a:rPr lang="fr-FR" sz="4000" dirty="0"/>
              <a:t>Radio du thorax avant de pouvoir utiliser le cathéter (si ponction jugulaire ou sous-clavière)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" name="PPT voies d'abord 12" descr="PPT voies d'abord 12">
            <a:hlinkClick r:id="" action="ppaction://media"/>
            <a:extLst>
              <a:ext uri="{FF2B5EF4-FFF2-40B4-BE49-F238E27FC236}">
                <a16:creationId xmlns:a16="http://schemas.microsoft.com/office/drawing/2014/main" id="{007DB2A8-A163-964A-B2C4-592780DCF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-35932"/>
            <a:ext cx="406400" cy="406400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F98DA852-9714-8F2F-58C4-E13271374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7ADDA-DB6E-6247-ABD4-C7E5EAE1A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Traçabilité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7A31F0-1B4B-894B-BAB6-0829943D5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u="sng" dirty="0"/>
              <a:t>Transmission dans le dossier de soin par écrit : </a:t>
            </a:r>
          </a:p>
          <a:p>
            <a:pPr marL="0" indent="0">
              <a:buNone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Opérateur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Lieu de pose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Site d’insertion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N° de lot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Jour de pose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PT voies d'abord 13" descr="PPT voies d'abord 13">
            <a:hlinkClick r:id="" action="ppaction://media"/>
            <a:extLst>
              <a:ext uri="{FF2B5EF4-FFF2-40B4-BE49-F238E27FC236}">
                <a16:creationId xmlns:a16="http://schemas.microsoft.com/office/drawing/2014/main" id="{CB819732-12C4-2A42-991A-5899E29A7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7619" y="0"/>
            <a:ext cx="365125" cy="365125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8EA5F5F3-C9C9-92BD-02E5-31F5DE065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1240665-38AD-0C4B-90C4-C8368C969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50206" y="1547446"/>
            <a:ext cx="7821603" cy="462951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0DF802-55B8-6F44-8FF4-73825D50D5FF}"/>
              </a:ext>
            </a:extLst>
          </p:cNvPr>
          <p:cNvSpPr txBox="1"/>
          <p:nvPr/>
        </p:nvSpPr>
        <p:spPr>
          <a:xfrm>
            <a:off x="1950206" y="496371"/>
            <a:ext cx="741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Exemple au CHU de Strasbourg</a:t>
            </a:r>
          </a:p>
        </p:txBody>
      </p:sp>
      <p:pic>
        <p:nvPicPr>
          <p:cNvPr id="2" name="Image 1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B4949903-2188-EE3F-80DE-8036D4901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3593F8FF-C2A4-BAFF-B223-2F55B4E12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7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0"/>
    </mc:Choice>
    <mc:Fallback>
      <p:transition spd="slow" advTm="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A29062-3337-D544-8567-A534FF791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49" y="1600200"/>
            <a:ext cx="8923313" cy="3584260"/>
          </a:xfrm>
          <a:prstGeom prst="rect">
            <a:avLst/>
          </a:prstGeom>
        </p:spPr>
      </p:pic>
      <p:pic>
        <p:nvPicPr>
          <p:cNvPr id="2" name="Image 1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BAE99108-3D86-B62F-DB05-9B3F52649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5E6449D6-114A-E8D9-7ECC-C8475CBF1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2"/>
    </mc:Choice>
    <mc:Fallback>
      <p:transition spd="slow" advTm="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888CB-12A3-524B-A009-A0E8A17E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Cathéter artériel (KTA)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015140-4E32-B948-B2D8-8EE964D50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652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étape du monitorage invasif</a:t>
            </a:r>
          </a:p>
          <a:p>
            <a:endParaRPr lang="fr-FR" dirty="0"/>
          </a:p>
          <a:p>
            <a:r>
              <a:rPr lang="fr-FR" dirty="0"/>
              <a:t>Monitorage précis et continu de la PA</a:t>
            </a:r>
          </a:p>
          <a:p>
            <a:endParaRPr lang="fr-FR" dirty="0"/>
          </a:p>
          <a:p>
            <a:r>
              <a:rPr lang="fr-FR" dirty="0"/>
              <a:t>            Pas une voie d’administration</a:t>
            </a:r>
          </a:p>
          <a:p>
            <a:endParaRPr lang="fr-FR" dirty="0"/>
          </a:p>
          <a:p>
            <a:r>
              <a:rPr lang="fr-FR" dirty="0"/>
              <a:t> Relié à une poche de contre pression et une tête de pression fixée sur le bras au niveau de l’OD (référence de pression)</a:t>
            </a:r>
          </a:p>
          <a:p>
            <a:endParaRPr lang="fr-FR" dirty="0"/>
          </a:p>
          <a:p>
            <a:r>
              <a:rPr lang="fr-FR" dirty="0"/>
              <a:t>Prélèvements sanguins artériels</a:t>
            </a:r>
          </a:p>
        </p:txBody>
      </p:sp>
      <p:pic>
        <p:nvPicPr>
          <p:cNvPr id="5" name="Graphique 4" descr="Avertissement">
            <a:extLst>
              <a:ext uri="{FF2B5EF4-FFF2-40B4-BE49-F238E27FC236}">
                <a16:creationId xmlns:a16="http://schemas.microsoft.com/office/drawing/2014/main" id="{BA13355B-09BD-5044-9FA5-4FD44C7B6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3747" y="3651360"/>
            <a:ext cx="699867" cy="699867"/>
          </a:xfrm>
          <a:prstGeom prst="rect">
            <a:avLst/>
          </a:prstGeom>
        </p:spPr>
      </p:pic>
      <p:pic>
        <p:nvPicPr>
          <p:cNvPr id="6" name="Graphique 5" descr="Avertissement">
            <a:extLst>
              <a:ext uri="{FF2B5EF4-FFF2-40B4-BE49-F238E27FC236}">
                <a16:creationId xmlns:a16="http://schemas.microsoft.com/office/drawing/2014/main" id="{1B44317F-0908-9E48-B97F-4A8EF1DEE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719" y="3651360"/>
            <a:ext cx="699867" cy="6998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C2E121-2543-A84C-83D5-F061D9146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083" y="1558291"/>
            <a:ext cx="1621862" cy="2987100"/>
          </a:xfrm>
          <a:prstGeom prst="rect">
            <a:avLst/>
          </a:prstGeom>
        </p:spPr>
      </p:pic>
      <p:pic>
        <p:nvPicPr>
          <p:cNvPr id="4" name="PPT voies d'abord 14" descr="PPT voies d'abord 14">
            <a:hlinkClick r:id="" action="ppaction://media"/>
            <a:extLst>
              <a:ext uri="{FF2B5EF4-FFF2-40B4-BE49-F238E27FC236}">
                <a16:creationId xmlns:a16="http://schemas.microsoft.com/office/drawing/2014/main" id="{CBD19396-766C-A14A-A1EC-474742DDD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8" name="Image 7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B79BC127-6569-AF68-9302-83DA08006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C4CDB-3960-F142-9691-80CD9B07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accent1"/>
                </a:solidFill>
              </a:rPr>
              <a:t>Indications / Sites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086D45-21D7-7E42-BF09-B9585FEF2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Patients instables sur le plan hémodynamique et/ou recevant des catécholamines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Pathologies nécessitant des prélèvements sanguins itératifs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Sites : </a:t>
            </a:r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Radial : longueur 4-8cm</a:t>
            </a:r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Fémoral : longueur KT 15-20cm</a:t>
            </a:r>
          </a:p>
          <a:p>
            <a:endParaRPr lang="fr-FR" dirty="0"/>
          </a:p>
        </p:txBody>
      </p:sp>
      <p:pic>
        <p:nvPicPr>
          <p:cNvPr id="4" name="PPT voies d'abord 15" descr="PPT voies d'abord 15">
            <a:hlinkClick r:id="" action="ppaction://media"/>
            <a:extLst>
              <a:ext uri="{FF2B5EF4-FFF2-40B4-BE49-F238E27FC236}">
                <a16:creationId xmlns:a16="http://schemas.microsoft.com/office/drawing/2014/main" id="{99084A8F-6FEB-D741-AFC4-447052A88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3327" y="-41275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5A13C612-EFF2-1706-5ADC-8BA086267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DBDB8-DB70-5E44-9412-4014E419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Risques et complications 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4ECEB6C-4447-DD44-84C1-E6A0BF8F7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200" dirty="0"/>
              <a:t>Thrombose artérielle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200" dirty="0"/>
              <a:t>Infection sur cathéter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200" dirty="0"/>
              <a:t>Embolie gazeuse 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200" dirty="0"/>
              <a:t>         Injection accidentelle : identification claire de la ligne artérielle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200" dirty="0"/>
              <a:t>Migration du cathéter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3200" dirty="0"/>
              <a:t>Hématome au point de ponction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9" name="Graphique 8" descr="Avertissement">
            <a:extLst>
              <a:ext uri="{FF2B5EF4-FFF2-40B4-BE49-F238E27FC236}">
                <a16:creationId xmlns:a16="http://schemas.microsoft.com/office/drawing/2014/main" id="{2143BAAD-E31D-8949-9F7E-9755C6835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2094" y="4016156"/>
            <a:ext cx="512300" cy="512300"/>
          </a:xfrm>
          <a:prstGeom prst="rect">
            <a:avLst/>
          </a:prstGeom>
        </p:spPr>
      </p:pic>
      <p:pic>
        <p:nvPicPr>
          <p:cNvPr id="3" name="PPT voies d'abord 16" descr="PPT voies d'abord 16">
            <a:hlinkClick r:id="" action="ppaction://media"/>
            <a:extLst>
              <a:ext uri="{FF2B5EF4-FFF2-40B4-BE49-F238E27FC236}">
                <a16:creationId xmlns:a16="http://schemas.microsoft.com/office/drawing/2014/main" id="{73D8E8D9-B03C-F148-B290-7C0721C9F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0200" y="-41275"/>
            <a:ext cx="406400" cy="406400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ECF795B5-FD1C-5D47-B4FE-9903AF0D9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1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6A207D-6778-534D-AA92-546CE1D0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Surveillances 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C5B71B-0CFF-3444-A7B0-A536553DF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Point de ponction (signes d’infection)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Pansement occlusif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Surveillance vasculaire du membre d’insertion du cathéter (installer le </a:t>
            </a:r>
            <a:r>
              <a:rPr lang="fr-FR" dirty="0" err="1"/>
              <a:t>saturomètre</a:t>
            </a:r>
            <a:r>
              <a:rPr lang="fr-FR" dirty="0"/>
              <a:t> du côté de l’</a:t>
            </a:r>
            <a:r>
              <a:rPr lang="fr-FR" dirty="0" err="1"/>
              <a:t>artériocath</a:t>
            </a:r>
            <a:r>
              <a:rPr lang="fr-FR" dirty="0"/>
              <a:t>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Intégrité de la ligne de purge, système clos</a:t>
            </a:r>
          </a:p>
          <a:p>
            <a:pPr marL="0" indent="0">
              <a:buClr>
                <a:schemeClr val="accent1"/>
              </a:buClr>
              <a:buSzPct val="60000"/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PPT voies d'abord 17" descr="PPT voies d'abord 17">
            <a:hlinkClick r:id="" action="ppaction://media"/>
            <a:extLst>
              <a:ext uri="{FF2B5EF4-FFF2-40B4-BE49-F238E27FC236}">
                <a16:creationId xmlns:a16="http://schemas.microsoft.com/office/drawing/2014/main" id="{CB1108BD-9DBA-344D-B81D-77C58BAC7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6364" y="-41275"/>
            <a:ext cx="415636" cy="415636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4331226E-228D-C0BD-FFCB-D0FC5730D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Définition</a:t>
            </a:r>
            <a:r>
              <a:rPr lang="fr-FR" dirty="0"/>
              <a:t>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Cathéter</a:t>
            </a:r>
            <a:r>
              <a:rPr lang="fr-FR" dirty="0"/>
              <a:t> : dispositif médical stérile, flexible et biocompatible mono ou multi lumières, que l’opérateur place par voie percutanée dans un vaisseau sanguin (veine ou artère selon le dispositif).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Procédé médical, aide du personnel paramédical (rôle sur prescription, décret de compétences)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br>
              <a:rPr lang="fr-FR" dirty="0"/>
            </a:b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Différents types </a:t>
            </a:r>
            <a:r>
              <a:rPr lang="fr-FR" dirty="0"/>
              <a:t>: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Voie veineuse périphérique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b="1" dirty="0"/>
              <a:t>Voie veineuse centrale</a:t>
            </a: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b="1" dirty="0"/>
              <a:t>Cathéter artériel</a:t>
            </a: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Cathéter de dialyse (Quinton)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Cathéter artériel pulmonaire (Swan </a:t>
            </a:r>
            <a:r>
              <a:rPr lang="fr-FR" dirty="0" err="1"/>
              <a:t>Ganz</a:t>
            </a:r>
            <a:r>
              <a:rPr lang="fr-FR" dirty="0"/>
              <a:t>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 err="1"/>
              <a:t>PiCCO</a:t>
            </a:r>
            <a:r>
              <a:rPr lang="fr-FR" dirty="0"/>
              <a:t> …</a:t>
            </a:r>
          </a:p>
          <a:p>
            <a:endParaRPr lang="fr-FR" dirty="0"/>
          </a:p>
        </p:txBody>
      </p:sp>
      <p:pic>
        <p:nvPicPr>
          <p:cNvPr id="4" name="PPT voies d'abord 2" descr="PPT voies d'abord 2">
            <a:hlinkClick r:id="" action="ppaction://media"/>
            <a:extLst>
              <a:ext uri="{FF2B5EF4-FFF2-40B4-BE49-F238E27FC236}">
                <a16:creationId xmlns:a16="http://schemas.microsoft.com/office/drawing/2014/main" id="{0C1FD3E7-A9DF-0241-88EB-95F795101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6" name="Image 5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ADA2F646-C224-7A48-E653-6CE0DA36A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9AE7F-57CB-DD4C-8EFE-75489100D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Matériel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56F742-1A6D-F141-BE44-5965550B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50" y="1690688"/>
            <a:ext cx="8928100" cy="3441700"/>
          </a:xfrm>
          <a:prstGeom prst="rect">
            <a:avLst/>
          </a:prstGeom>
        </p:spPr>
      </p:pic>
      <p:pic>
        <p:nvPicPr>
          <p:cNvPr id="3" name="Image 2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17C0ED0E-EEB5-A0BD-B63E-E5CF3F84D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EEE1595D-117D-81D1-7F00-55BC6EE98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3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2"/>
    </mc:Choice>
    <mc:Fallback>
      <p:transition spd="slow" advTm="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D02269-EA9F-1247-BC1B-A14667B5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151"/>
            <a:ext cx="10515600" cy="5937812"/>
          </a:xfrm>
        </p:spPr>
        <p:txBody>
          <a:bodyPr/>
          <a:lstStyle/>
          <a:p>
            <a:pPr marL="0" indent="0">
              <a:buNone/>
            </a:pPr>
            <a:r>
              <a:rPr lang="fr-FR" b="1" u="sng" dirty="0"/>
              <a:t>Habillage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Opérateur</a:t>
            </a:r>
            <a:r>
              <a:rPr lang="fr-FR" dirty="0"/>
              <a:t> : charlotte, masque, blouse et gants stériles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Aide (IDE) </a:t>
            </a:r>
            <a:r>
              <a:rPr lang="fr-FR" dirty="0"/>
              <a:t>: charlotte, masque, blouse non stérile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Patient</a:t>
            </a:r>
            <a:r>
              <a:rPr lang="fr-FR" dirty="0"/>
              <a:t> : charlotte, masque si non intubé</a:t>
            </a:r>
          </a:p>
          <a:p>
            <a:endParaRPr lang="fr-FR" dirty="0"/>
          </a:p>
        </p:txBody>
      </p:sp>
      <p:pic>
        <p:nvPicPr>
          <p:cNvPr id="2" name="PPT voies d'abord 18" descr="PPT voies d'abord 18">
            <a:hlinkClick r:id="" action="ppaction://media"/>
            <a:extLst>
              <a:ext uri="{FF2B5EF4-FFF2-40B4-BE49-F238E27FC236}">
                <a16:creationId xmlns:a16="http://schemas.microsoft.com/office/drawing/2014/main" id="{85DE7BE5-3E03-DB4E-B957-2ABC8A858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0944" y="0"/>
            <a:ext cx="471055" cy="471055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6CE41C97-0D3D-0354-65D5-77DF55685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8BE546-0880-7741-BD74-FB45AF1B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8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b="1" u="sng" dirty="0"/>
              <a:t>Pose</a:t>
            </a:r>
          </a:p>
          <a:p>
            <a:pPr marL="0" indent="0">
              <a:buNone/>
            </a:pPr>
            <a:endParaRPr lang="fr-FR" dirty="0"/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Anesthésie locale </a:t>
            </a:r>
            <a:r>
              <a:rPr lang="fr-FR" dirty="0"/>
              <a:t>: seringue, </a:t>
            </a:r>
            <a:r>
              <a:rPr lang="fr-FR" dirty="0" err="1"/>
              <a:t>trocard</a:t>
            </a:r>
            <a:r>
              <a:rPr lang="fr-FR" dirty="0"/>
              <a:t>, aiguille sous-cutanée, anesthésique local ou patch EMLA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Antisepsie cutanée </a:t>
            </a:r>
            <a:r>
              <a:rPr lang="fr-FR" dirty="0"/>
              <a:t>: </a:t>
            </a:r>
            <a:r>
              <a:rPr lang="fr-FR" dirty="0" err="1"/>
              <a:t>Chloraprep</a:t>
            </a:r>
            <a:r>
              <a:rPr lang="fr-FR" dirty="0"/>
              <a:t> ou désinfection en 5 temps gamme </a:t>
            </a:r>
            <a:r>
              <a:rPr lang="fr-FR" dirty="0" err="1"/>
              <a:t>bétadinée</a:t>
            </a:r>
            <a:r>
              <a:rPr lang="fr-FR" dirty="0"/>
              <a:t> ou selon protocole du service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1 champ troué + 1 champ plat (recouvre la tablette)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Compresses stériles / sérum </a:t>
            </a:r>
            <a:r>
              <a:rPr lang="fr-FR" dirty="0" err="1"/>
              <a:t>phy</a:t>
            </a:r>
            <a:r>
              <a:rPr lang="fr-FR" dirty="0"/>
              <a:t> / seringues / </a:t>
            </a:r>
            <a:r>
              <a:rPr lang="fr-FR" dirty="0" err="1"/>
              <a:t>trocards</a:t>
            </a:r>
            <a:endParaRPr lang="fr-FR" dirty="0"/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Cathéter choisi par le médecin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Poche de NaCl0,9% + poche de contre pression + circuit pré-monté avec tête de pression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Câble de pression avec module de scope adapté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Set de suture + fil non résorbable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Pansement transparent semi-perméable + hémostatique si nécessaire</a:t>
            </a:r>
          </a:p>
          <a:p>
            <a:endParaRPr lang="fr-FR" dirty="0"/>
          </a:p>
        </p:txBody>
      </p:sp>
      <p:pic>
        <p:nvPicPr>
          <p:cNvPr id="2" name="PPT voies d'abord 19" descr="PPT voies d'abord 19">
            <a:hlinkClick r:id="" action="ppaction://media"/>
            <a:extLst>
              <a:ext uri="{FF2B5EF4-FFF2-40B4-BE49-F238E27FC236}">
                <a16:creationId xmlns:a16="http://schemas.microsoft.com/office/drawing/2014/main" id="{FA076CA7-8499-184A-8A34-33725DA32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7890" y="-20782"/>
            <a:ext cx="408709" cy="408709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66D524C1-9600-62EB-BCFE-CFC001857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014124-FAF5-AD45-98E6-7444C077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Déroulement du soin </a:t>
            </a:r>
            <a:r>
              <a:rPr lang="fr-FR" sz="2000" dirty="0">
                <a:solidFill>
                  <a:schemeClr val="accent1"/>
                </a:solidFill>
              </a:rPr>
              <a:t>(détaillé dans la fiche technique)</a:t>
            </a:r>
            <a:endParaRPr lang="fr-FR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84D600-D0E9-5C41-AF28-5B097691F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fr-FR" dirty="0"/>
              <a:t>Friction des mains (SHA)</a:t>
            </a:r>
          </a:p>
          <a:p>
            <a:pPr>
              <a:lnSpc>
                <a:spcPct val="160000"/>
              </a:lnSpc>
            </a:pPr>
            <a:r>
              <a:rPr lang="fr-FR" dirty="0"/>
              <a:t>Installation du patient : DD, dépilation large (tondeuse), main en </a:t>
            </a:r>
            <a:r>
              <a:rPr lang="fr-FR" dirty="0" err="1"/>
              <a:t>hyperextension</a:t>
            </a:r>
            <a:r>
              <a:rPr lang="fr-FR" dirty="0"/>
              <a:t>, antisepsie cutanée</a:t>
            </a:r>
          </a:p>
          <a:p>
            <a:pPr>
              <a:lnSpc>
                <a:spcPct val="160000"/>
              </a:lnSpc>
            </a:pPr>
            <a:r>
              <a:rPr lang="fr-FR" dirty="0"/>
              <a:t>Aide à l’habillage stérile de l’opérateur (avant antisepsie de la peau du patient)</a:t>
            </a:r>
          </a:p>
          <a:p>
            <a:pPr>
              <a:lnSpc>
                <a:spcPct val="160000"/>
              </a:lnSpc>
            </a:pPr>
            <a:r>
              <a:rPr lang="fr-FR" dirty="0"/>
              <a:t>IDE sert aseptiquement le matériel nécessaire à la pose du cathéter</a:t>
            </a:r>
          </a:p>
          <a:p>
            <a:pPr>
              <a:lnSpc>
                <a:spcPct val="160000"/>
              </a:lnSpc>
            </a:pPr>
            <a:r>
              <a:rPr lang="fr-FR" dirty="0"/>
              <a:t>L’opérateur repère le pouls, pose le cathéter, vérifie le reflux, purge et fixe</a:t>
            </a:r>
          </a:p>
          <a:p>
            <a:pPr>
              <a:lnSpc>
                <a:spcPct val="160000"/>
              </a:lnSpc>
            </a:pPr>
            <a:r>
              <a:rPr lang="fr-FR" dirty="0"/>
              <a:t>IDE sert aseptiquement le circuit pré-monté à l’opérateur qui le purge</a:t>
            </a:r>
          </a:p>
          <a:p>
            <a:endParaRPr lang="fr-FR" dirty="0"/>
          </a:p>
        </p:txBody>
      </p:sp>
      <p:pic>
        <p:nvPicPr>
          <p:cNvPr id="4" name="PPT voies d'abord 20" descr="PPT voies d'abord 20">
            <a:hlinkClick r:id="" action="ppaction://media"/>
            <a:extLst>
              <a:ext uri="{FF2B5EF4-FFF2-40B4-BE49-F238E27FC236}">
                <a16:creationId xmlns:a16="http://schemas.microsoft.com/office/drawing/2014/main" id="{CD2125E7-79BC-C040-ABF5-DCAC74F19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3235" y="-41275"/>
            <a:ext cx="568037" cy="568037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4891DCA4-253C-8BF2-B82A-D6E7BC798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E5C9EC5-FD71-FC41-BCE6-4B865276A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550" y="996950"/>
            <a:ext cx="7454900" cy="4864100"/>
          </a:xfrm>
          <a:prstGeom prst="rect">
            <a:avLst/>
          </a:prstGeom>
        </p:spPr>
      </p:pic>
      <p:pic>
        <p:nvPicPr>
          <p:cNvPr id="2" name="Image 1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8934551C-B1E4-9FF7-704A-81281C5C6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A3745CCE-F994-4EBC-17DD-5E572505C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9"/>
    </mc:Choice>
    <mc:Fallback>
      <p:transition spd="slow" advTm="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A11995-803C-C84F-8B66-19957E4A5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4"/>
            <a:ext cx="10515600" cy="6597747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L’opérateur branche la ligne de perfusion au cathéter puis l’IDE branche le câble de pression au module de scope et s’assure du tracé</a:t>
            </a:r>
          </a:p>
          <a:p>
            <a:pPr>
              <a:lnSpc>
                <a:spcPct val="17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Étalonne le système en définissant le « 0 » de référence </a:t>
            </a:r>
          </a:p>
          <a:p>
            <a:pPr>
              <a:lnSpc>
                <a:spcPct val="17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Nettoie la zone avec la même gamme antiseptique</a:t>
            </a:r>
          </a:p>
          <a:p>
            <a:pPr>
              <a:lnSpc>
                <a:spcPct val="17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Ferme à l’aide du pansement transparent semi-perméable +/- pansement hémostatique si saignement</a:t>
            </a:r>
          </a:p>
          <a:p>
            <a:pPr>
              <a:lnSpc>
                <a:spcPct val="17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Élimination des déchets (piquants/tranchants en 1</a:t>
            </a:r>
            <a:r>
              <a:rPr lang="fr-FR" baseline="30000" dirty="0"/>
              <a:t>er</a:t>
            </a:r>
            <a:r>
              <a:rPr lang="fr-FR" dirty="0"/>
              <a:t>)</a:t>
            </a:r>
          </a:p>
          <a:p>
            <a:pPr>
              <a:lnSpc>
                <a:spcPct val="17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Réinstallation du patient</a:t>
            </a:r>
          </a:p>
        </p:txBody>
      </p:sp>
      <p:pic>
        <p:nvPicPr>
          <p:cNvPr id="2" name="PPT voies d'abord 21" descr="PPT voies d'abord 21">
            <a:hlinkClick r:id="" action="ppaction://media"/>
            <a:extLst>
              <a:ext uri="{FF2B5EF4-FFF2-40B4-BE49-F238E27FC236}">
                <a16:creationId xmlns:a16="http://schemas.microsoft.com/office/drawing/2014/main" id="{73434957-0979-AF43-B1A8-1ECAB96A9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4872" y="-6927"/>
            <a:ext cx="311727" cy="311727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016F5043-6CE8-AF59-A7B9-7EA42CCE7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1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6CAA1-7DAF-464D-8B4D-3D357DE67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Ponction de l’artère</a:t>
            </a:r>
          </a:p>
        </p:txBody>
      </p:sp>
      <p:pic>
        <p:nvPicPr>
          <p:cNvPr id="5" name="Espace réservé du contenu 4" descr="Une image contenant personne, intérieur, assis, femme&#10;&#10;Description générée automatiquement">
            <a:extLst>
              <a:ext uri="{FF2B5EF4-FFF2-40B4-BE49-F238E27FC236}">
                <a16:creationId xmlns:a16="http://schemas.microsoft.com/office/drawing/2014/main" id="{AC5EA540-82A0-4A47-B7B3-4DFA6B617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1886744"/>
            <a:ext cx="5295900" cy="4229100"/>
          </a:xfrm>
        </p:spPr>
      </p:pic>
      <p:pic>
        <p:nvPicPr>
          <p:cNvPr id="3" name="PPT voies d'abord 22" descr="PPT voies d'abord 22">
            <a:hlinkClick r:id="" action="ppaction://media"/>
            <a:extLst>
              <a:ext uri="{FF2B5EF4-FFF2-40B4-BE49-F238E27FC236}">
                <a16:creationId xmlns:a16="http://schemas.microsoft.com/office/drawing/2014/main" id="{0B64EF71-9175-284F-AF38-028EB7805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8CA96D2C-5E34-78C3-F2B0-3DD382DE0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852ED-19AF-264D-A28E-A38A4A3D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Introduction du guide</a:t>
            </a:r>
          </a:p>
        </p:txBody>
      </p:sp>
      <p:pic>
        <p:nvPicPr>
          <p:cNvPr id="5" name="Espace réservé du contenu 4" descr="Une image contenant intérieur, personne, assis, table&#10;&#10;Description générée automatiquement">
            <a:extLst>
              <a:ext uri="{FF2B5EF4-FFF2-40B4-BE49-F238E27FC236}">
                <a16:creationId xmlns:a16="http://schemas.microsoft.com/office/drawing/2014/main" id="{A880AE42-6FCE-6945-B3FF-3425B893B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1886744"/>
            <a:ext cx="5295900" cy="4229100"/>
          </a:xfrm>
        </p:spPr>
      </p:pic>
      <p:pic>
        <p:nvPicPr>
          <p:cNvPr id="3" name="Image 2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3894BA65-5766-D47C-652F-3A244AD20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34B35868-E3C2-0204-AE27-3B26ED3B8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7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8"/>
    </mc:Choice>
    <mc:Fallback>
      <p:transition spd="slow" advTm="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03C46-E3E8-9F45-A923-31361928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Retrait de l’aiguille et introduction du cathéter par coulissement au travers du guide</a:t>
            </a:r>
          </a:p>
        </p:txBody>
      </p:sp>
      <p:pic>
        <p:nvPicPr>
          <p:cNvPr id="5" name="Espace réservé du contenu 4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5EC733CC-9C68-0249-9370-10F8DFF0C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1886744"/>
            <a:ext cx="5295900" cy="4229100"/>
          </a:xfrm>
        </p:spPr>
      </p:pic>
      <p:pic>
        <p:nvPicPr>
          <p:cNvPr id="3" name="Image 2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F0FE0DDC-8F84-2EF6-FEAB-30CEDBA65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19" name="Audio 18">
            <a:extLst>
              <a:ext uri="{FF2B5EF4-FFF2-40B4-BE49-F238E27FC236}">
                <a16:creationId xmlns:a16="http://schemas.microsoft.com/office/drawing/2014/main" id="{CDD7C3E8-0076-2F6F-56BC-22E5D76C8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4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0"/>
    </mc:Choice>
    <mc:Fallback>
      <p:transition spd="slow" advTm="1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7EC883-A36F-9845-B1EB-57DA4DCE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Adaptation de la ligne de perfusion et fixation du KTA</a:t>
            </a:r>
          </a:p>
        </p:txBody>
      </p:sp>
      <p:pic>
        <p:nvPicPr>
          <p:cNvPr id="5" name="Espace réservé du contenu 4" descr="Une image contenant personne, intérieur, assis, alimentation&#10;&#10;Description générée automatiquement">
            <a:extLst>
              <a:ext uri="{FF2B5EF4-FFF2-40B4-BE49-F238E27FC236}">
                <a16:creationId xmlns:a16="http://schemas.microsoft.com/office/drawing/2014/main" id="{8AD04DA9-FFD4-5E45-8AD1-4C4EB0DAA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25" y="1825625"/>
            <a:ext cx="5781750" cy="4351338"/>
          </a:xfrm>
        </p:spPr>
      </p:pic>
      <p:pic>
        <p:nvPicPr>
          <p:cNvPr id="3" name="Image 2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C91B6310-24A9-E569-D009-4A12AA9DB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72D8269E-78C0-72CB-507A-B68CA57B6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0"/>
    </mc:Choice>
    <mc:Fallback>
      <p:transition spd="slow" advTm="1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577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Voie veineuse centrale (VVC)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92702"/>
            <a:ext cx="10515600" cy="47842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u="sng" dirty="0"/>
              <a:t>Indications</a:t>
            </a:r>
            <a:r>
              <a:rPr lang="fr-FR" dirty="0"/>
              <a:t> : </a:t>
            </a:r>
          </a:p>
          <a:p>
            <a:pPr marL="0" indent="0">
              <a:buNone/>
            </a:pPr>
            <a:endParaRPr lang="fr-FR" dirty="0"/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Remplissage vasculaire rapide</a:t>
            </a:r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Perfusion continue de substances </a:t>
            </a:r>
            <a:r>
              <a:rPr lang="fr-FR" dirty="0" err="1"/>
              <a:t>vasopressives</a:t>
            </a:r>
            <a:r>
              <a:rPr lang="fr-FR" dirty="0"/>
              <a:t> puissantes / produits </a:t>
            </a:r>
            <a:r>
              <a:rPr lang="fr-FR" dirty="0" err="1"/>
              <a:t>veinotoxiques</a:t>
            </a:r>
            <a:endParaRPr lang="fr-FR" dirty="0"/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Prélèvement sanguin veineux</a:t>
            </a:r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Pression veineuse centrale</a:t>
            </a:r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 lvl="1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Voie veineuse périphérique inexploitable</a:t>
            </a:r>
          </a:p>
        </p:txBody>
      </p:sp>
      <p:pic>
        <p:nvPicPr>
          <p:cNvPr id="4" name="PPT voies d'abord 3" descr="PPT voies d'abord 3">
            <a:hlinkClick r:id="" action="ppaction://media"/>
            <a:extLst>
              <a:ext uri="{FF2B5EF4-FFF2-40B4-BE49-F238E27FC236}">
                <a16:creationId xmlns:a16="http://schemas.microsoft.com/office/drawing/2014/main" id="{9647207F-A907-154B-95B5-B2D72879B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3950" y="66114"/>
            <a:ext cx="432650" cy="432650"/>
          </a:xfrm>
          <a:prstGeom prst="rect">
            <a:avLst/>
          </a:prstGeom>
        </p:spPr>
      </p:pic>
      <p:pic>
        <p:nvPicPr>
          <p:cNvPr id="6" name="Image 5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840D9375-E705-A91F-4EE4-072DD0271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3526A9-A957-5542-BACB-7AB1C19F7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86" y="1240623"/>
            <a:ext cx="6472275" cy="4871026"/>
          </a:xfrm>
        </p:spPr>
      </p:pic>
      <p:pic>
        <p:nvPicPr>
          <p:cNvPr id="2" name="Image 1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D13E5A47-E526-26A7-7AA7-90B1D1601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84916D62-0AE5-0E81-9A22-C4C48DA71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2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5"/>
    </mc:Choice>
    <mc:Fallback>
      <p:transition spd="slow" advTm="1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85263-4FCA-B144-B276-16F4CD00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Traçabilité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2FF495-423B-5341-B2DD-394036C49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u="sng" dirty="0"/>
              <a:t>Transmission dans le dossier de soin par écrit : </a:t>
            </a:r>
          </a:p>
          <a:p>
            <a:pPr marL="0" indent="0">
              <a:buNone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Opérateur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Lieu de pose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Site d’insertion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N° de lot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Jour de pose</a:t>
            </a:r>
          </a:p>
          <a:p>
            <a:endParaRPr lang="fr-FR" dirty="0"/>
          </a:p>
        </p:txBody>
      </p:sp>
      <p:pic>
        <p:nvPicPr>
          <p:cNvPr id="4" name="PPT voies d'abord 23" descr="PPT voies d'abord 23">
            <a:hlinkClick r:id="" action="ppaction://media"/>
            <a:extLst>
              <a:ext uri="{FF2B5EF4-FFF2-40B4-BE49-F238E27FC236}">
                <a16:creationId xmlns:a16="http://schemas.microsoft.com/office/drawing/2014/main" id="{A7F23DFC-5A3D-3340-B8A8-CEE723F26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5912" y="-55563"/>
            <a:ext cx="420688" cy="420688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63715114-2D03-2A12-3DF9-195B8B753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D20D3-EBEE-E845-B900-F4564424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Pansement VVC ou KTA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E0C5B-A4F4-3449-A9A4-F7A2E91ED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Acte infirmier sur PM (décret de compétences) 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But</a:t>
            </a:r>
            <a:r>
              <a:rPr lang="fr-FR" dirty="0"/>
              <a:t> : limiter infections et risques d’ablation accidentelle du KT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Fréquence</a:t>
            </a:r>
            <a:r>
              <a:rPr lang="fr-FR" dirty="0"/>
              <a:t> : si souillé ou non occlusif et de manière systématique à une fréquence définie dans le protocole de service (4 jours au CHU de Strasbourg) sans dépasser 7 jours.</a:t>
            </a:r>
          </a:p>
          <a:p>
            <a:endParaRPr lang="fr-FR" dirty="0"/>
          </a:p>
        </p:txBody>
      </p:sp>
      <p:pic>
        <p:nvPicPr>
          <p:cNvPr id="4" name="PPT voies d'abord 24" descr="PPT voies d'abord 24">
            <a:hlinkClick r:id="" action="ppaction://media"/>
            <a:extLst>
              <a:ext uri="{FF2B5EF4-FFF2-40B4-BE49-F238E27FC236}">
                <a16:creationId xmlns:a16="http://schemas.microsoft.com/office/drawing/2014/main" id="{296B43CF-7191-8A49-8448-6499EEE9D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E40B5F41-99C8-9CF5-1876-673C5B3C1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3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C5AE1-CBE3-E546-A350-62847383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Matériel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D3A503-E213-C244-B6D0-4072F6269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Habillage : idem pose VVC et KTA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Champ troué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Pansement occlusif transparent semi-perméable +/- hémostatique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Antisepsie : </a:t>
            </a:r>
            <a:r>
              <a:rPr lang="fr-FR" dirty="0" err="1"/>
              <a:t>Chloraprep</a:t>
            </a:r>
            <a:r>
              <a:rPr lang="fr-FR" dirty="0"/>
              <a:t> ou désinfection en 5 temps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PT voies d'abord 25" descr="PPT voies d'abord 25">
            <a:hlinkClick r:id="" action="ppaction://media"/>
            <a:extLst>
              <a:ext uri="{FF2B5EF4-FFF2-40B4-BE49-F238E27FC236}">
                <a16:creationId xmlns:a16="http://schemas.microsoft.com/office/drawing/2014/main" id="{F5128963-3CC5-4743-8D00-E45621540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F0752E2F-E7C1-CC17-B91D-F76CCC11B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23297-658D-0547-B714-ECB2E7A0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Déroulement du soin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33E0E-CC43-7845-8B80-31726996C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38711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Désinfection des mains (SHA), habillage et préparation patient (idem pose KTA)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Retrait du pansement par l’aide (AS) -&gt; ne pas ouvrir les poubelles durant le soin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Sert aseptiquement à l’IDE le matériel nécessaire à la réfection du </a:t>
            </a:r>
            <a:r>
              <a:rPr lang="fr-FR" dirty="0" err="1"/>
              <a:t>pansment</a:t>
            </a: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Désinfection large du point de ponction 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Respect du temps de séchage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Mise en place du pansement transparent semi-perméable +/- hémostatique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Élimination des déchets dans le circuit adéquat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Réinstallation du patient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Traçabilité dans le dossier du patient : jour, aspect, type de pansement</a:t>
            </a:r>
          </a:p>
        </p:txBody>
      </p:sp>
      <p:pic>
        <p:nvPicPr>
          <p:cNvPr id="4" name="PPT voies d'abord 26" descr="PPT voies d'abord 26">
            <a:hlinkClick r:id="" action="ppaction://media"/>
            <a:extLst>
              <a:ext uri="{FF2B5EF4-FFF2-40B4-BE49-F238E27FC236}">
                <a16:creationId xmlns:a16="http://schemas.microsoft.com/office/drawing/2014/main" id="{72BABBB1-772D-5B4F-A90B-F19C6DFF2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29473" y="-41275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4881A74C-8C35-EC97-40C4-EE3884F2D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0DD8D1-BBDA-ED46-8284-71F29B12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Ablation VVC ou KTA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412F64-14C9-BC44-8520-AA6A8543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Acte infirmier sur PM (décret de compétences) 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Indications</a:t>
            </a:r>
            <a:r>
              <a:rPr lang="fr-FR" dirty="0"/>
              <a:t> : 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 lvl="2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2800" dirty="0"/>
              <a:t>infection </a:t>
            </a:r>
          </a:p>
          <a:p>
            <a:pPr lvl="2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sz="2800" dirty="0"/>
          </a:p>
          <a:p>
            <a:pPr lvl="2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2800" dirty="0"/>
              <a:t>arrêt des traitements nécessitant ce type de dispositif</a:t>
            </a:r>
          </a:p>
          <a:p>
            <a:pPr lvl="2"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</p:txBody>
      </p:sp>
      <p:pic>
        <p:nvPicPr>
          <p:cNvPr id="4" name="PPT voies d'abord 27" descr="PPT voies d'abord 27">
            <a:hlinkClick r:id="" action="ppaction://media"/>
            <a:extLst>
              <a:ext uri="{FF2B5EF4-FFF2-40B4-BE49-F238E27FC236}">
                <a16:creationId xmlns:a16="http://schemas.microsoft.com/office/drawing/2014/main" id="{C1F418E7-D503-2945-A95A-104D8DD6E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26874" y="0"/>
            <a:ext cx="365125" cy="365125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EF48AAFD-24E0-7043-5EB7-22480DB83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EED7B-4ABB-9B4E-944F-73D790C9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Matériel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096FD5-DFD6-204D-A631-611D483CD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Habillage : idem pansement VVC et KTA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Champ troué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Pansement occlusif transparent semi-perméable +/- hémostatique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Antisepsie : </a:t>
            </a:r>
            <a:r>
              <a:rPr lang="fr-FR" dirty="0" err="1"/>
              <a:t>Chloraprep</a:t>
            </a:r>
            <a:r>
              <a:rPr lang="fr-FR" dirty="0"/>
              <a:t> ou désinfection en 5 temps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Compresses stériles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Coupe fil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Si mise en culture, ajouter : 1 paire de ciseaux stériles + 2 pot stériles (ou le nombre correspondant au nombre de laboratoires dans le(s)quel(s) sera envoyé le cathéter)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endParaRPr lang="fr-FR" dirty="0"/>
          </a:p>
        </p:txBody>
      </p:sp>
      <p:pic>
        <p:nvPicPr>
          <p:cNvPr id="4" name="PPT voies d'abord 28" descr="PPT voies d'abord 28">
            <a:hlinkClick r:id="" action="ppaction://media"/>
            <a:extLst>
              <a:ext uri="{FF2B5EF4-FFF2-40B4-BE49-F238E27FC236}">
                <a16:creationId xmlns:a16="http://schemas.microsoft.com/office/drawing/2014/main" id="{D2EE0278-CCC2-B44C-92F4-8F6B161D4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6820" y="-90055"/>
            <a:ext cx="455180" cy="45518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9857739D-DEB3-43B7-CCF0-D9F68B574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9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20329D-243E-A141-A1C5-1F819BAF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Déroulement du soin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C7CC58-FB82-A84D-AAD6-0663DDCB9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Désinfection des mains (SHA), habillage et préparation patient (idem pose KTA)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Retrait du pansement par l’aide (AS) -&gt; ne pas ouvrir les poubelles durant le soin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Sert aseptiquement à l’IDE le matériel nécessaire à l’ablation du KT (pour VVC penser à % toutes les perfusions avant)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Désinfection large du point de ponction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Coupe les fils maintenant le KT puis le retire en appliquant une compresse imbibée d’antiseptique sur le point de ponction</a:t>
            </a:r>
          </a:p>
        </p:txBody>
      </p:sp>
      <p:pic>
        <p:nvPicPr>
          <p:cNvPr id="4" name="PPT voies d'abord 29" descr="PPT voies d'abord 29">
            <a:hlinkClick r:id="" action="ppaction://media"/>
            <a:extLst>
              <a:ext uri="{FF2B5EF4-FFF2-40B4-BE49-F238E27FC236}">
                <a16:creationId xmlns:a16="http://schemas.microsoft.com/office/drawing/2014/main" id="{683E9B66-000F-A843-9081-193B43112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DF68D1DB-35C7-3393-9F5E-D75F615EE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7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28251D-4FA0-F748-A81E-950489792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271"/>
            <a:ext cx="10515600" cy="596469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Si mise en culture : l’AS ouvre les dispositifs de recueil, l’IDE place l’extrémité du KT à l’intérieur puis l’AS le coupe avec les ciseaux stériles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Compression d’environ 5min du point de ponction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Mise en place du pansement transparent semi-perméable sur une compresse propre disposée sur le point de ponction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Élimination des déchets en respectant le circuit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Réinstallation du patient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Traçabilité dans le dossier du patient : jour, aspect, type de pansement</a:t>
            </a:r>
          </a:p>
          <a:p>
            <a:endParaRPr lang="fr-FR" dirty="0"/>
          </a:p>
        </p:txBody>
      </p:sp>
      <p:pic>
        <p:nvPicPr>
          <p:cNvPr id="2" name="PPT voies d'abord 30" descr="PPT voies d'abord 30">
            <a:hlinkClick r:id="" action="ppaction://media"/>
            <a:extLst>
              <a:ext uri="{FF2B5EF4-FFF2-40B4-BE49-F238E27FC236}">
                <a16:creationId xmlns:a16="http://schemas.microsoft.com/office/drawing/2014/main" id="{CC1D6E06-FE27-9246-B759-BDF4B1CE8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4818" y="0"/>
            <a:ext cx="401782" cy="401782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73EA3B0A-7C08-3A74-FF7D-64D0EEB89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E9CF4-B58F-654E-B58F-19BEBDE7B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Surveillances 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0C9B0F-3777-9A47-B832-C9A606DF5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Signes d’embolie gazeuse </a:t>
            </a:r>
            <a:r>
              <a:rPr lang="fr-FR" dirty="0"/>
              <a:t>: troubles du rythme cardiaque, désaturation, dyspnée, troubles de la conscience ou visuel, malaise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Aspect du pansement </a:t>
            </a:r>
            <a:r>
              <a:rPr lang="fr-FR" dirty="0"/>
              <a:t>(saignement)</a:t>
            </a:r>
          </a:p>
          <a:p>
            <a:endParaRPr lang="fr-FR" dirty="0"/>
          </a:p>
        </p:txBody>
      </p:sp>
      <p:pic>
        <p:nvPicPr>
          <p:cNvPr id="4" name="PPT voies d'abord 31" descr="PPT voies d'abord 31">
            <a:hlinkClick r:id="" action="ppaction://media"/>
            <a:extLst>
              <a:ext uri="{FF2B5EF4-FFF2-40B4-BE49-F238E27FC236}">
                <a16:creationId xmlns:a16="http://schemas.microsoft.com/office/drawing/2014/main" id="{8857F680-BB97-D246-A8C5-276757208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4270" y="-41275"/>
            <a:ext cx="512330" cy="51233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EA56CC4F-F7F8-90F0-815F-1565DFC40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EBEE78-E989-CC4D-B619-A0807C3CC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273"/>
            <a:ext cx="10515600" cy="5050690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Sites d’insertion </a:t>
            </a:r>
            <a:r>
              <a:rPr lang="fr-FR" dirty="0"/>
              <a:t>: </a:t>
            </a:r>
          </a:p>
          <a:p>
            <a:pPr marL="0" indent="0">
              <a:buNone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i="1" dirty="0"/>
              <a:t>1</a:t>
            </a:r>
            <a:r>
              <a:rPr lang="fr-FR" i="1" baseline="30000" dirty="0"/>
              <a:t>ère</a:t>
            </a:r>
            <a:r>
              <a:rPr lang="fr-FR" i="1" dirty="0"/>
              <a:t> intention </a:t>
            </a:r>
            <a:r>
              <a:rPr lang="fr-FR" dirty="0"/>
              <a:t>: Jugulaire interne (taille KT 16cm à droite, 20cm à gauche)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i="1" dirty="0"/>
              <a:t>2</a:t>
            </a:r>
            <a:r>
              <a:rPr lang="fr-FR" i="1" baseline="30000" dirty="0"/>
              <a:t>ème</a:t>
            </a:r>
            <a:r>
              <a:rPr lang="fr-FR" i="1" dirty="0"/>
              <a:t> intention </a:t>
            </a:r>
            <a:r>
              <a:rPr lang="fr-FR" dirty="0"/>
              <a:t>: Fémorale (voie d’urgence, taille KT 25cm)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i="1" dirty="0"/>
              <a:t>3</a:t>
            </a:r>
            <a:r>
              <a:rPr lang="fr-FR" i="1" baseline="30000" dirty="0"/>
              <a:t>ème</a:t>
            </a:r>
            <a:r>
              <a:rPr lang="fr-FR" i="1" dirty="0"/>
              <a:t> intention </a:t>
            </a:r>
            <a:r>
              <a:rPr lang="fr-FR" dirty="0"/>
              <a:t>: Sous-clavière (taille KT idem jugulaire)</a:t>
            </a:r>
          </a:p>
        </p:txBody>
      </p:sp>
      <p:pic>
        <p:nvPicPr>
          <p:cNvPr id="2" name="PPT voies d'abord 4" descr="PPT voies d'abord 4">
            <a:hlinkClick r:id="" action="ppaction://media"/>
            <a:extLst>
              <a:ext uri="{FF2B5EF4-FFF2-40B4-BE49-F238E27FC236}">
                <a16:creationId xmlns:a16="http://schemas.microsoft.com/office/drawing/2014/main" id="{703552DE-E17C-E14C-B84C-E9ED3B472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0"/>
            <a:ext cx="457200" cy="4572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E027D804-1EB9-F3E5-AB2B-BEFB0408F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0A1AA-64A6-F148-85D7-047B5664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575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Bibliographie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F431E1-3F0B-6B4A-9522-062899683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270000"/>
            <a:ext cx="10718800" cy="54102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sz="4900" b="1" u="sng" dirty="0"/>
              <a:t>ENSEIGNEMENTS</a:t>
            </a:r>
            <a:endParaRPr lang="fr-FR" sz="4900" dirty="0"/>
          </a:p>
          <a:p>
            <a:pPr marL="0" indent="0">
              <a:buNone/>
            </a:pPr>
            <a:endParaRPr lang="fr-FR" sz="4900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4900" dirty="0"/>
              <a:t>HÔPITAL UNIVERSITAIRE PITIÉ-SALPÊTRIÈRE, Cours et procédures, </a:t>
            </a:r>
            <a:r>
              <a:rPr lang="fr-FR" sz="4900" i="1" dirty="0"/>
              <a:t>cathéter artériel</a:t>
            </a:r>
            <a:endParaRPr lang="fr-FR" sz="4900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4900" dirty="0"/>
              <a:t>HÔPITAL UNIVERSITAIRE PITIÉ-SALPÊTRIÈRE, Arnaud Mariani IDE,</a:t>
            </a:r>
            <a:r>
              <a:rPr lang="fr-FR" sz="4900" i="1" dirty="0"/>
              <a:t> Recueil évolutif d’apprentissage</a:t>
            </a:r>
            <a:br>
              <a:rPr lang="fr-FR" sz="4900" dirty="0"/>
            </a:br>
            <a:endParaRPr lang="fr-FR" sz="4900" dirty="0"/>
          </a:p>
          <a:p>
            <a:pPr marL="0" indent="0">
              <a:buNone/>
            </a:pPr>
            <a:r>
              <a:rPr lang="fr-FR" sz="4900" b="1" u="sng" dirty="0"/>
              <a:t>WEBOGRAPHIE</a:t>
            </a:r>
            <a:r>
              <a:rPr lang="fr-FR" sz="4900" dirty="0"/>
              <a:t> </a:t>
            </a:r>
            <a:br>
              <a:rPr lang="fr-FR" sz="4900" dirty="0"/>
            </a:br>
            <a:endParaRPr lang="fr-FR" sz="4900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4900" dirty="0"/>
              <a:t>ASSISTANCE PUBLIQUE HÔPITAUX DE PARIS. </a:t>
            </a:r>
            <a:r>
              <a:rPr lang="fr-FR" sz="4900" dirty="0" err="1"/>
              <a:t>Reamondor</a:t>
            </a:r>
            <a:r>
              <a:rPr lang="fr-FR" sz="4900" dirty="0"/>
              <a:t>. </a:t>
            </a:r>
            <a:r>
              <a:rPr lang="fr-FR" sz="4900" i="1" dirty="0"/>
              <a:t>Cathéter Veineux Central</a:t>
            </a:r>
            <a:r>
              <a:rPr lang="fr-FR" sz="4900" dirty="0"/>
              <a:t> [en ligne]. Disponible sur : </a:t>
            </a:r>
            <a:r>
              <a:rPr lang="fr-FR" sz="4900" u="sng" dirty="0">
                <a:hlinkClick r:id="rId4"/>
              </a:rPr>
              <a:t>http://www.reamondor.aphp.fr/familles/les-techniques-de-reanimation/catheter-veineux-central/</a:t>
            </a:r>
            <a:endParaRPr lang="fr-FR" sz="4900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4900" dirty="0"/>
              <a:t>LEGIFRANCE [en ligne], disponible sur : </a:t>
            </a:r>
            <a:r>
              <a:rPr lang="fr-FR" sz="4900" u="sng" dirty="0">
                <a:hlinkClick r:id="rId5"/>
              </a:rPr>
              <a:t>https://www.legifrance.gouv.fr/codes/section_lc/LEGITEXT000006072665/LEGISCTA000006190610?tab_selection=all&amp;searchField=ALL&amp;query=rôle+infirmier&amp;searchType=ALL&amp;fonds=CODE&amp;typePagination=DEFAULT&amp;pageSize=10&amp;page=1&amp;tab_selection=all&amp;anchor=LEGIARTI000019416833#LEGIARTI000019416833</a:t>
            </a:r>
            <a:br>
              <a:rPr lang="fr-FR" sz="4900" dirty="0"/>
            </a:br>
            <a:endParaRPr lang="fr-FR" sz="4900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4900" dirty="0"/>
              <a:t>SRLF, </a:t>
            </a:r>
            <a:r>
              <a:rPr lang="fr-FR" sz="4900" dirty="0" err="1"/>
              <a:t>Réactu</a:t>
            </a:r>
            <a:r>
              <a:rPr lang="fr-FR" sz="4900" dirty="0"/>
              <a:t>, </a:t>
            </a:r>
            <a:r>
              <a:rPr lang="fr-FR" sz="4900" i="1" dirty="0"/>
              <a:t>La pose d’un cathéter veineux central : une procédure encore à risque!</a:t>
            </a:r>
            <a:r>
              <a:rPr lang="fr-FR" sz="4900" dirty="0"/>
              <a:t>, [en ligne]. Disponible sur : </a:t>
            </a:r>
            <a:r>
              <a:rPr lang="fr-FR" sz="4900" u="sng" dirty="0">
                <a:hlinkClick r:id="rId6"/>
              </a:rPr>
              <a:t>https://www.srlf.org/reactu/la-pose-dun-catheter-veineux-central-une-procedure-encore-a-risque/</a:t>
            </a:r>
            <a:r>
              <a:rPr lang="fr-FR" sz="4900" dirty="0"/>
              <a:t> </a:t>
            </a:r>
            <a:br>
              <a:rPr lang="fr-FR" sz="4900" dirty="0"/>
            </a:br>
            <a:endParaRPr lang="fr-FR" sz="4900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sz="4900" dirty="0"/>
              <a:t>SFAR, C</a:t>
            </a:r>
            <a:r>
              <a:rPr lang="fr-FR" sz="4900" i="1" dirty="0"/>
              <a:t>athétérisme artériel et mesure invasive de la pression artérielle en anesthésie-réanimation chez l’adulte.</a:t>
            </a:r>
            <a:r>
              <a:rPr lang="fr-FR" sz="4900" dirty="0"/>
              <a:t> [en ligne]. Disponible sur : </a:t>
            </a:r>
            <a:r>
              <a:rPr lang="fr-FR" sz="4900" u="sng" dirty="0">
                <a:hlinkClick r:id="rId7"/>
              </a:rPr>
              <a:t>https://sfar.org/catheterisme-arteriel-et-mesure-invasive-de-la-pression-arterielle-en-anesthesie-reanimation-chez-ladulte/</a:t>
            </a:r>
            <a:endParaRPr lang="fr-FR" sz="4900" u="sng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sz="49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PT voies d'abord 32" descr="PPT voies d'abord 32">
            <a:hlinkClick r:id="" action="ppaction://media"/>
            <a:extLst>
              <a:ext uri="{FF2B5EF4-FFF2-40B4-BE49-F238E27FC236}">
                <a16:creationId xmlns:a16="http://schemas.microsoft.com/office/drawing/2014/main" id="{C253A413-32FB-B54B-B0FF-000425EEC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4486" y="-52388"/>
            <a:ext cx="417513" cy="417513"/>
          </a:xfrm>
          <a:prstGeom prst="rect">
            <a:avLst/>
          </a:prstGeom>
        </p:spPr>
      </p:pic>
      <p:pic>
        <p:nvPicPr>
          <p:cNvPr id="7" name="Image 6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E997D2BD-2AB3-9190-17A6-D5985B94EF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8D911D-7E9B-5945-8A7C-B55DC7BBA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802" y="213398"/>
            <a:ext cx="1960077" cy="1360715"/>
          </a:xfrm>
          <a:prstGeom prst="rect">
            <a:avLst/>
          </a:prstGeom>
        </p:spPr>
      </p:pic>
      <p:sp>
        <p:nvSpPr>
          <p:cNvPr id="24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4FE3C3-D525-DD42-8011-7D398CC2D9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4"/>
          <a:stretch/>
        </p:blipFill>
        <p:spPr>
          <a:xfrm>
            <a:off x="925579" y="3875314"/>
            <a:ext cx="2551411" cy="267042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974BFD-5E3B-5B49-BA91-DE5CC5DBC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2000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0" indent="0">
              <a:buNone/>
            </a:pPr>
            <a:endParaRPr lang="fr-FR" sz="2000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0" indent="0">
              <a:buNone/>
            </a:pPr>
            <a:endParaRPr lang="fr-FR" sz="2000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0" indent="0">
              <a:buNone/>
            </a:pPr>
            <a:r>
              <a:rPr lang="fr-FR" sz="2000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		     		</a:t>
            </a:r>
            <a:r>
              <a:rPr lang="fr-FR" sz="5400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Merci !</a:t>
            </a:r>
          </a:p>
        </p:txBody>
      </p:sp>
      <p:pic>
        <p:nvPicPr>
          <p:cNvPr id="2" name="PPT voies d'abord 33" descr="PPT voies d'abord 33">
            <a:hlinkClick r:id="" action="ppaction://media"/>
            <a:extLst>
              <a:ext uri="{FF2B5EF4-FFF2-40B4-BE49-F238E27FC236}">
                <a16:creationId xmlns:a16="http://schemas.microsoft.com/office/drawing/2014/main" id="{0967E6E2-B411-B143-B311-60C2A15F5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1000" y="-34636"/>
            <a:ext cx="381000" cy="3810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C48A386C-E5BF-4D37-31FB-118BBF44AD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76" y="209670"/>
            <a:ext cx="1515324" cy="13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A0E647-96DF-3944-B0D9-6DC57DD98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23" y="614838"/>
            <a:ext cx="7157662" cy="5628323"/>
          </a:xfrm>
        </p:spPr>
      </p:pic>
      <p:pic>
        <p:nvPicPr>
          <p:cNvPr id="3" name="Image 2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FF2BDDE3-A092-94A5-D49B-14542E366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EDB48114-D67F-31CF-BFEB-FEC104A80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3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7"/>
    </mc:Choice>
    <mc:Fallback>
      <p:transition spd="slow" advTm="1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BE81B-0B60-9140-9E19-17B0CC024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128" y="3011487"/>
            <a:ext cx="10495671" cy="3165475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4F7F00-658B-AF45-B3E3-9D4B3E297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369888"/>
            <a:ext cx="8026400" cy="2641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2D5292-CE61-7C4C-98B4-5826FB13BE13}"/>
              </a:ext>
            </a:extLst>
          </p:cNvPr>
          <p:cNvSpPr txBox="1"/>
          <p:nvPr/>
        </p:nvSpPr>
        <p:spPr>
          <a:xfrm>
            <a:off x="1252025" y="3846513"/>
            <a:ext cx="10081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Voie proximale </a:t>
            </a:r>
            <a:r>
              <a:rPr lang="fr-FR" dirty="0"/>
              <a:t>: dédiée aux catécholamines</a:t>
            </a:r>
          </a:p>
          <a:p>
            <a:endParaRPr lang="fr-FR" dirty="0"/>
          </a:p>
          <a:p>
            <a:r>
              <a:rPr lang="fr-FR" u="sng" dirty="0"/>
              <a:t>Voie(s) médiane(s)</a:t>
            </a:r>
            <a:r>
              <a:rPr lang="fr-FR" dirty="0"/>
              <a:t> : sédations, antibiotiques...</a:t>
            </a:r>
          </a:p>
          <a:p>
            <a:endParaRPr lang="fr-FR" dirty="0"/>
          </a:p>
          <a:p>
            <a:r>
              <a:rPr lang="fr-FR" u="sng" dirty="0"/>
              <a:t>Voie distale</a:t>
            </a:r>
            <a:r>
              <a:rPr lang="fr-FR" dirty="0"/>
              <a:t> : nutrition parentérale</a:t>
            </a:r>
          </a:p>
        </p:txBody>
      </p:sp>
      <p:pic>
        <p:nvPicPr>
          <p:cNvPr id="2" name="PPT voies d'abord 5" descr="PPT voies d'abord 5">
            <a:hlinkClick r:id="" action="ppaction://media"/>
            <a:extLst>
              <a:ext uri="{FF2B5EF4-FFF2-40B4-BE49-F238E27FC236}">
                <a16:creationId xmlns:a16="http://schemas.microsoft.com/office/drawing/2014/main" id="{BB152D63-6FCF-E84B-8DE2-7F16025B4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-36512"/>
            <a:ext cx="406400" cy="406400"/>
          </a:xfrm>
          <a:prstGeom prst="rect">
            <a:avLst/>
          </a:prstGeom>
        </p:spPr>
      </p:pic>
      <p:pic>
        <p:nvPicPr>
          <p:cNvPr id="7" name="Image 6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8688621B-AC53-1F8D-1928-4C233E9FC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BECB4-60C0-A748-9378-A2A3792F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Risques / complications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E1028B-366E-D544-8414-45341EF4D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Mécaniques</a:t>
            </a:r>
            <a:r>
              <a:rPr lang="fr-FR" dirty="0"/>
              <a:t> : hémorragie, hémothorax, pneumothorax, embolie gazeuse, rupture / migration du cathéter …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Infectieuses</a:t>
            </a:r>
            <a:r>
              <a:rPr lang="fr-FR" dirty="0"/>
              <a:t> : colonisation du cathéter, bactériémie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Thrombotiques</a:t>
            </a:r>
            <a:r>
              <a:rPr lang="fr-FR" dirty="0"/>
              <a:t> : thrombose autour du cathéter, phlébite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PPT voies d'abord 6" descr="PPT voies d'abord 6">
            <a:hlinkClick r:id="" action="ppaction://media"/>
            <a:extLst>
              <a:ext uri="{FF2B5EF4-FFF2-40B4-BE49-F238E27FC236}">
                <a16:creationId xmlns:a16="http://schemas.microsoft.com/office/drawing/2014/main" id="{1DF1BA7D-7F49-8542-B513-153497D2C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4" name="Image 3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6D7DDEDF-68EC-20CB-174D-B3C9A76B9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0CE33-763A-AC40-AFAD-65B40DB6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Surveillances 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CF2FF3-D2A9-1F45-9DB0-51CC119C7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Hémodynamique / respiratoire durant le geste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Plaintes du patient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Perméabilité 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dirty="0"/>
              <a:t>Point de ponction / pansement</a:t>
            </a:r>
          </a:p>
        </p:txBody>
      </p:sp>
      <p:pic>
        <p:nvPicPr>
          <p:cNvPr id="4" name="PPT voies d'abord 7" descr="PPT voies d'abord 7">
            <a:hlinkClick r:id="" action="ppaction://media"/>
            <a:extLst>
              <a:ext uri="{FF2B5EF4-FFF2-40B4-BE49-F238E27FC236}">
                <a16:creationId xmlns:a16="http://schemas.microsoft.com/office/drawing/2014/main" id="{7521492C-01E9-604A-A232-6C16A93EE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-41275"/>
            <a:ext cx="406400" cy="406400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E8D08AB9-5B8C-C85B-0467-7AE608234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E4589-7BD0-914A-99EE-67AAD31E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Matériel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325EAB-D027-D44B-AD8E-716543283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u="sng" dirty="0"/>
              <a:t>Habillage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Opérateur</a:t>
            </a:r>
            <a:r>
              <a:rPr lang="fr-FR" dirty="0"/>
              <a:t> : charlotte, masque, blouse et gants stériles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Aide (IDE) </a:t>
            </a:r>
            <a:r>
              <a:rPr lang="fr-FR" dirty="0"/>
              <a:t>: charlotte, masque, blouse non stérile</a:t>
            </a:r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endParaRPr lang="fr-FR" dirty="0"/>
          </a:p>
          <a:p>
            <a:pPr>
              <a:buClr>
                <a:schemeClr val="accent1"/>
              </a:buClr>
              <a:buSzPct val="60000"/>
              <a:buFont typeface="Wingdings" pitchFamily="2" charset="2"/>
              <a:buChar char="v"/>
            </a:pPr>
            <a:r>
              <a:rPr lang="fr-FR" u="sng" dirty="0"/>
              <a:t>Patient</a:t>
            </a:r>
            <a:r>
              <a:rPr lang="fr-FR" dirty="0"/>
              <a:t> : charlotte, masque si non intubé</a:t>
            </a:r>
          </a:p>
        </p:txBody>
      </p:sp>
      <p:pic>
        <p:nvPicPr>
          <p:cNvPr id="4" name="PPT voies d'abord 8" descr="PPT voies d'abord 8">
            <a:hlinkClick r:id="" action="ppaction://media"/>
            <a:extLst>
              <a:ext uri="{FF2B5EF4-FFF2-40B4-BE49-F238E27FC236}">
                <a16:creationId xmlns:a16="http://schemas.microsoft.com/office/drawing/2014/main" id="{649785DE-05B1-5340-BC7E-5F0845C38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1474" y="0"/>
            <a:ext cx="365125" cy="365125"/>
          </a:xfrm>
          <a:prstGeom prst="rect">
            <a:avLst/>
          </a:prstGeom>
        </p:spPr>
      </p:pic>
      <p:pic>
        <p:nvPicPr>
          <p:cNvPr id="5" name="Image 4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F44C1CD8-E655-FE42-E642-FF80436CD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51500"/>
            <a:ext cx="13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1670</Words>
  <Application>Microsoft Macintosh PowerPoint</Application>
  <PresentationFormat>Grand écran</PresentationFormat>
  <Paragraphs>255</Paragraphs>
  <Slides>41</Slides>
  <Notes>0</Notes>
  <HiddenSlides>0</HiddenSlides>
  <MMClips>42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7" baseType="lpstr">
      <vt:lpstr>Apple Chancery</vt:lpstr>
      <vt:lpstr>Arial</vt:lpstr>
      <vt:lpstr>Calibri</vt:lpstr>
      <vt:lpstr>Calibri Light</vt:lpstr>
      <vt:lpstr>Wingdings</vt:lpstr>
      <vt:lpstr>Thème Office</vt:lpstr>
      <vt:lpstr>Voies d’abord en réanimation</vt:lpstr>
      <vt:lpstr>Définition </vt:lpstr>
      <vt:lpstr>Voie veineuse centrale (VVC)</vt:lpstr>
      <vt:lpstr>Présentation PowerPoint</vt:lpstr>
      <vt:lpstr>Présentation PowerPoint</vt:lpstr>
      <vt:lpstr>Présentation PowerPoint</vt:lpstr>
      <vt:lpstr>Risques / complications</vt:lpstr>
      <vt:lpstr>Surveillances IDE</vt:lpstr>
      <vt:lpstr>Matériel </vt:lpstr>
      <vt:lpstr>Présentation PowerPoint</vt:lpstr>
      <vt:lpstr>Déroulement du soin (détaillé dans la fiche technique)</vt:lpstr>
      <vt:lpstr>Présentation PowerPoint</vt:lpstr>
      <vt:lpstr>Traçabilité</vt:lpstr>
      <vt:lpstr>Présentation PowerPoint</vt:lpstr>
      <vt:lpstr>Présentation PowerPoint</vt:lpstr>
      <vt:lpstr>Cathéter artériel (KTA)</vt:lpstr>
      <vt:lpstr>Indications / Sites</vt:lpstr>
      <vt:lpstr>Risques et complications </vt:lpstr>
      <vt:lpstr>Surveillances IDE</vt:lpstr>
      <vt:lpstr>Matériel</vt:lpstr>
      <vt:lpstr>Présentation PowerPoint</vt:lpstr>
      <vt:lpstr>Présentation PowerPoint</vt:lpstr>
      <vt:lpstr>Déroulement du soin (détaillé dans la fiche technique)</vt:lpstr>
      <vt:lpstr>Présentation PowerPoint</vt:lpstr>
      <vt:lpstr>Présentation PowerPoint</vt:lpstr>
      <vt:lpstr>Ponction de l’artère</vt:lpstr>
      <vt:lpstr>Introduction du guide</vt:lpstr>
      <vt:lpstr>Retrait de l’aiguille et introduction du cathéter par coulissement au travers du guide</vt:lpstr>
      <vt:lpstr>Adaptation de la ligne de perfusion et fixation du KTA</vt:lpstr>
      <vt:lpstr>Présentation PowerPoint</vt:lpstr>
      <vt:lpstr>Traçabilité</vt:lpstr>
      <vt:lpstr>Pansement VVC ou KTA</vt:lpstr>
      <vt:lpstr>Matériel</vt:lpstr>
      <vt:lpstr>Déroulement du soin</vt:lpstr>
      <vt:lpstr>Ablation VVC ou KTA</vt:lpstr>
      <vt:lpstr>Matériel</vt:lpstr>
      <vt:lpstr>Déroulement du soin</vt:lpstr>
      <vt:lpstr>Présentation PowerPoint</vt:lpstr>
      <vt:lpstr>Surveillances IDE</vt:lpstr>
      <vt:lpstr>Bibliographie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Voies d’abord en réanimation</dc:title>
  <dc:creator>Carole Bauer</dc:creator>
  <cp:lastModifiedBy>Tania Bauer</cp:lastModifiedBy>
  <cp:revision>18</cp:revision>
  <dcterms:created xsi:type="dcterms:W3CDTF">2020-10-15T17:04:31Z</dcterms:created>
  <dcterms:modified xsi:type="dcterms:W3CDTF">2024-04-11T20:52:48Z</dcterms:modified>
</cp:coreProperties>
</file>