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2" r:id="rId2"/>
    <p:sldId id="281" r:id="rId3"/>
    <p:sldId id="282" r:id="rId4"/>
    <p:sldId id="287" r:id="rId5"/>
    <p:sldId id="290" r:id="rId6"/>
    <p:sldId id="291" r:id="rId7"/>
    <p:sldId id="283" r:id="rId8"/>
    <p:sldId id="286" r:id="rId9"/>
    <p:sldId id="296" r:id="rId10"/>
    <p:sldId id="284" r:id="rId11"/>
    <p:sldId id="285" r:id="rId12"/>
    <p:sldId id="292" r:id="rId13"/>
    <p:sldId id="293" r:id="rId14"/>
    <p:sldId id="297" r:id="rId15"/>
    <p:sldId id="289" r:id="rId16"/>
    <p:sldId id="288" r:id="rId17"/>
    <p:sldId id="294" r:id="rId18"/>
    <p:sldId id="295" r:id="rId19"/>
  </p:sldIdLst>
  <p:sldSz cx="9144000" cy="6858000" type="screen4x3"/>
  <p:notesSz cx="6745288" cy="98821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3112">
          <p15:clr>
            <a:srgbClr val="A4A3A4"/>
          </p15:clr>
        </p15:guide>
        <p15:guide id="4" pos="212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063" autoAdjust="0"/>
    <p:restoredTop sz="94610"/>
  </p:normalViewPr>
  <p:slideViewPr>
    <p:cSldViewPr>
      <p:cViewPr varScale="1">
        <p:scale>
          <a:sx n="116" d="100"/>
          <a:sy n="116" d="100"/>
        </p:scale>
        <p:origin x="384" y="176"/>
      </p:cViewPr>
      <p:guideLst>
        <p:guide orient="horz" pos="2160"/>
        <p:guide pos="6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328" y="-108"/>
      </p:cViewPr>
      <p:guideLst>
        <p:guide orient="horz" pos="3223"/>
        <p:guide pos="2236"/>
        <p:guide orient="horz" pos="3112"/>
        <p:guide pos="21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3159" cy="493573"/>
          </a:xfrm>
          <a:prstGeom prst="rect">
            <a:avLst/>
          </a:prstGeom>
        </p:spPr>
        <p:txBody>
          <a:bodyPr vert="horz" lIns="87709" tIns="43855" rIns="87709" bIns="4385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20621" y="0"/>
            <a:ext cx="2923159" cy="493573"/>
          </a:xfrm>
          <a:prstGeom prst="rect">
            <a:avLst/>
          </a:prstGeom>
        </p:spPr>
        <p:txBody>
          <a:bodyPr vert="horz" lIns="87709" tIns="43855" rIns="87709" bIns="43855" rtlCol="0"/>
          <a:lstStyle>
            <a:lvl1pPr algn="r">
              <a:defRPr sz="1200"/>
            </a:lvl1pPr>
          </a:lstStyle>
          <a:p>
            <a:fld id="{59C87D02-A617-4E9F-86D2-B37B40C4CED7}" type="datetimeFigureOut">
              <a:rPr lang="fr-FR" smtClean="0"/>
              <a:t>10/07/2024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87082"/>
            <a:ext cx="2923159" cy="493573"/>
          </a:xfrm>
          <a:prstGeom prst="rect">
            <a:avLst/>
          </a:prstGeom>
        </p:spPr>
        <p:txBody>
          <a:bodyPr vert="horz" lIns="87709" tIns="43855" rIns="87709" bIns="4385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20621" y="9387082"/>
            <a:ext cx="2923159" cy="493573"/>
          </a:xfrm>
          <a:prstGeom prst="rect">
            <a:avLst/>
          </a:prstGeom>
        </p:spPr>
        <p:txBody>
          <a:bodyPr vert="horz" lIns="87709" tIns="43855" rIns="87709" bIns="43855" rtlCol="0" anchor="b"/>
          <a:lstStyle>
            <a:lvl1pPr algn="r">
              <a:defRPr sz="1200"/>
            </a:lvl1pPr>
          </a:lstStyle>
          <a:p>
            <a:fld id="{CD44AF4E-2C29-464B-8312-40A371637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368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4T14:57:19.48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0 197,'96'0,"0"0,-29 0,1 0,1 0,4 0,2 0,3 0,12 0,4 0,1 0,-18 0,1 0,1 0,-1 0,0 0,1 0,-1 0,-1 0,22 0,-1 0,-4 0,-16 0,-3 0,-3 0,20 0,-6 0,-9 0,-3 0,-14-1,-3 0,41-1,-18-5,-11-4,-6-3,-1-5,5 2,12 0,9-1,10 3,-47 8,0 1,46-1,-17 5,-19 2,-3 2,11 6,-21-1,4 3,10 3,3 0,7 2,1 0,4-1,1-1,-2-2,0-2,-5-1,-3-2,-6-2,-3 0,-7-1,-3-1,31-1,-14-2,-6-6,-4-7,3-5,0-4,0-1,1 3,-2 1,4 5,3 2,1 3,6 2,5 3,6 3,1 2,-2-3,-7-4,-4 0,-5 0,2 3,4 5,1 6,1 11,-18 2,-10-3,2-6,5-6,20 2,12 1,1-1,3-5,-8-4,-5-3,-4 0,-3 1,3 1,3 3,6 0,1 0,-2 4,-6 2,-6 1,1 2,-1-3,3-2,0-2,-2-2,-1 0,0 0,-1 0,-1 0,0 0,4 0,7 0,11 0,11 2,-46 0,0 1,1 0,-1 0,43 2,-12-2,-15-3,-11 0,-5 0,-7-1,-1-3,-2-2,4-1,3 2,4 2,-3 2,-8 1,-11 0,-9 0,-4 0,-10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4T14:57:35.27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11,'52'0,"1"0,8 0,2 0,10 0,4 0,10 0,5 0,-25 0,2 0,-1 0,31 0,-2 0,-2 0,-1 0,-8 0,-1 0,-9 0,-2 0,-4 0,-1 0,-7 0,-1 0,0 0,1 0,-4 0,0 0,-2 0,-1 0,44 0,-39 0,-4 0,5 0,15 0,-33 0,29 0,27 0,-40 0,2-1,-3 0,-1 0,0-1,-1 1,-4-1,-1 1,42-1,-4 2,-1 0,0 0,-7 0,-10 0,-9 0,-5 0,-1 0,3 0,4 0,4 0,5 0,1 3,-2 4,-8 2,-16 3,-14-6,10 0,21-6,33 0,-35 0,2 0,6 1,1 0,-1 2,0 1,-3 2,-2 1,-7 0,-1 0,42 4,-11-6,-3-5,-7 0,-3 0,-5 0,-6 0,-3 2,-1 0,5 4,12 6,9 5,6 3,-43-7,0 0,44 16,-6 3,-12-1,-29-15,7-4,-4-12,31 1,-27 1,3 1,6 2,2 2,5 2,0 0,0 0,-2-1,-4-2,-2-1,-2-2,-3-2,-5 0,-1-2,40 0,-6-2,-2-1,-3-3,-7 1,-4-1,-8 3,-4-1,0 1,-3 1,2 0,-2 1,0-3,3-4,4 1,8 1,6 4,-1 4,-15 4,-10-1,-5-6,10-7,26-11,-27 7,2 0,6-1,1 1,4-1,0 1,-3 1,-2 2,-4 3,-2 0,45-1,-9 6,-2 2,5-4,-42 1,1-2,4-2,0-2,2-1,1-1,-2 0,1-1,-1 1,0 1,1 1,1 3,2 3,0 5,-5 6,-1 3,30 15,-16-2,2-11,24-14,-24-1,8 1,16-1,5 0,-26 1,2-1,0 1,6 0,1 1,0-1,-5 1,-1 0,-2 0,-4 0,-2 0,-2 0,22 0,-3 0,-11 0,-3 0,-9 0,-3 0,-7 0,-3 1,38 1,-16 5,-11 1,-13-2,-12-2,-11-4,-5 0,-12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4T14:57:38.09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1 216,'73'0,"4"0,8 0,8 0,-42 0,0 0,3 0,1 0,0 0,1 0,2 0,1 0,-2 0,1 0,-1 0,0 0,-2 0,0 0,-1 0,-1 0,-2 0,0 0,46 0,-5 0,4-2,-45 0,0-1,3-1,2-3,7-2,0-3,0-1,-1 0,2-3,0 0,-2 0,0 1,-4 2,-1 1,1 0,0 2,-4 0,-1 2,-2 1,0 2,0 1,1 1,3 1,0 0,1 2,-1 0,2 0,-2 0,-2 0,-2 1,37 3,-9 3,-17 1,-10 0,-4-4,-1-2,7 0,7-2,4 0,2 0,1 0,0 0,0 0,-2 0,-4 0,-10 0,-8 0,-9 0,-7 0,-5 0,-3 0,-1 2,1 2,2 4,3 0,-1-2,-2-3,-2-3,-1 0,-8 0,9 3,-9-2,6 2,3 3,-8-2,4 3,-6-2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10T07:45:41.41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1 226,'79'0,"8"0,-36 0,1 0,3 0,0 0,1 0,0 0,3-1,2-1,3 0,2-1,2-1,1-3,2-1,0-1,2 2,1-1,-1 0,1 1,-2 3,0 0,-2 2,-1 0,-4-1,-2 1,-2 0,-2 0,-2-1,0-1,0 0,0-1,-1 0,1-1,0 0,0 0,-1-1,-1 0,-2 0,0 0,-2 1,-1-1,47-6,0 5,2 0,-4 2,0 4,-5-1,-8 3,-5 0,-2 0,-3 0,3 0,0 0,0 0,0 0,-3 0,0 0,-2 0,-3 0,0 0,-1 0,0 0,2-2,1-2,-1-2,-1 2,-3 2,-1 2,1 0,6 0,4 1,5 7,3 11,-5 8,-5 3,-9-3,-9-6,-10-5,-8-3,-7-3,-11-5,-5-2,10-2,1 0,16 0,-4 4,-3-1,-3 1,-1 1,0 0,-1 2,-3-2,-5-2,-5-3,-2 1,3 2,-3 3,4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3159" cy="493573"/>
          </a:xfrm>
          <a:prstGeom prst="rect">
            <a:avLst/>
          </a:prstGeom>
        </p:spPr>
        <p:txBody>
          <a:bodyPr vert="horz" lIns="87709" tIns="43855" rIns="87709" bIns="4385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20621" y="0"/>
            <a:ext cx="2923159" cy="493573"/>
          </a:xfrm>
          <a:prstGeom prst="rect">
            <a:avLst/>
          </a:prstGeom>
        </p:spPr>
        <p:txBody>
          <a:bodyPr vert="horz" lIns="87709" tIns="43855" rIns="87709" bIns="43855" rtlCol="0"/>
          <a:lstStyle>
            <a:lvl1pPr algn="r">
              <a:defRPr sz="1200"/>
            </a:lvl1pPr>
          </a:lstStyle>
          <a:p>
            <a:fld id="{BA519C47-2A83-452C-BFD8-D964F8532037}" type="datetimeFigureOut">
              <a:rPr lang="fr-FR" smtClean="0"/>
              <a:t>10/07/2024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8712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709" tIns="43855" rIns="87709" bIns="4385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4228" y="4693541"/>
            <a:ext cx="5396834" cy="4446755"/>
          </a:xfrm>
          <a:prstGeom prst="rect">
            <a:avLst/>
          </a:prstGeom>
        </p:spPr>
        <p:txBody>
          <a:bodyPr vert="horz" lIns="87709" tIns="43855" rIns="87709" bIns="4385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87082"/>
            <a:ext cx="2923159" cy="493573"/>
          </a:xfrm>
          <a:prstGeom prst="rect">
            <a:avLst/>
          </a:prstGeom>
        </p:spPr>
        <p:txBody>
          <a:bodyPr vert="horz" lIns="87709" tIns="43855" rIns="87709" bIns="4385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20621" y="9387082"/>
            <a:ext cx="2923159" cy="493573"/>
          </a:xfrm>
          <a:prstGeom prst="rect">
            <a:avLst/>
          </a:prstGeom>
        </p:spPr>
        <p:txBody>
          <a:bodyPr vert="horz" lIns="87709" tIns="43855" rIns="87709" bIns="43855" rtlCol="0" anchor="b"/>
          <a:lstStyle>
            <a:lvl1pPr algn="r">
              <a:defRPr sz="1200"/>
            </a:lvl1pPr>
          </a:lstStyle>
          <a:p>
            <a:fld id="{AE878DC3-D0C9-4A7B-87C1-C1AC95D75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74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78DC3-D0C9-4A7B-87C1-C1AC95D75C2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149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2028" y="0"/>
            <a:ext cx="9141972" cy="61293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47701" y="404664"/>
            <a:ext cx="8208962" cy="3564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700" b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dirty="0"/>
              <a:t>Titre de la présentation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47701" y="4077072"/>
            <a:ext cx="8208962" cy="2052266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dirty="0"/>
              <a:t>Sous-titre</a:t>
            </a:r>
          </a:p>
        </p:txBody>
      </p:sp>
      <p:sp>
        <p:nvSpPr>
          <p:cNvPr id="2" name="Rectangle 1"/>
          <p:cNvSpPr/>
          <p:nvPr/>
        </p:nvSpPr>
        <p:spPr bwMode="gray">
          <a:xfrm>
            <a:off x="0" y="0"/>
            <a:ext cx="9141972" cy="4046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5"/>
          </p:nvPr>
        </p:nvSpPr>
        <p:spPr bwMode="gray">
          <a:xfrm>
            <a:off x="8893174" y="0"/>
            <a:ext cx="250825" cy="26035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49EFCFD3-5C25-4CC1-9ACA-BCB3FADEA509}" type="datetimeFigureOut">
              <a:rPr lang="fr-FR" smtClean="0"/>
              <a:pPr/>
              <a:t>10/07/2024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>
          <a:xfrm>
            <a:off x="8893175" y="0"/>
            <a:ext cx="248797" cy="26035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>
          <a:xfrm>
            <a:off x="8893175" y="1"/>
            <a:ext cx="248798" cy="26035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F79DD4C4-2E13-453F-B5A8-E35AA3FC01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gray">
          <a:xfrm>
            <a:off x="2028" y="0"/>
            <a:ext cx="9141972" cy="6129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 bwMode="gray">
          <a:xfrm>
            <a:off x="935039" y="836712"/>
            <a:ext cx="7921624" cy="2628000"/>
          </a:xfrm>
        </p:spPr>
        <p:txBody>
          <a:bodyPr anchor="b" anchorCtr="0"/>
          <a:lstStyle>
            <a:lvl1pPr algn="l">
              <a:defRPr sz="15000" b="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0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3249338"/>
            <a:ext cx="7921625" cy="2880000"/>
          </a:xfrm>
        </p:spPr>
        <p:txBody>
          <a:bodyPr lIns="36000"/>
          <a:lstStyle>
            <a:lvl1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1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4"/>
          </p:nvPr>
        </p:nvSpPr>
        <p:spPr bwMode="gray">
          <a:xfrm>
            <a:off x="8893175" y="0"/>
            <a:ext cx="245537" cy="26035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49EFCFD3-5C25-4CC1-9ACA-BCB3FADEA509}" type="datetimeFigureOut">
              <a:rPr lang="fr-FR" smtClean="0"/>
              <a:pPr/>
              <a:t>10/07/2024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5"/>
          </p:nvPr>
        </p:nvSpPr>
        <p:spPr bwMode="gray">
          <a:xfrm>
            <a:off x="8893175" y="0"/>
            <a:ext cx="235412" cy="26035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6"/>
          </p:nvPr>
        </p:nvSpPr>
        <p:spPr bwMode="gray">
          <a:xfrm>
            <a:off x="8170401" y="5661024"/>
            <a:ext cx="686262" cy="468313"/>
          </a:xfrm>
        </p:spPr>
        <p:txBody>
          <a:bodyPr/>
          <a:lstStyle>
            <a:lvl1pPr algn="r">
              <a:defRPr sz="1750">
                <a:solidFill>
                  <a:schemeClr val="accent4"/>
                </a:solidFill>
              </a:defRPr>
            </a:lvl1pPr>
          </a:lstStyle>
          <a:p>
            <a:fld id="{F79DD4C4-2E13-453F-B5A8-E35AA3FC013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Rectangle 18"/>
          <p:cNvSpPr/>
          <p:nvPr/>
        </p:nvSpPr>
        <p:spPr bwMode="gray">
          <a:xfrm>
            <a:off x="2028" y="0"/>
            <a:ext cx="9141972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 bwMode="gray">
          <a:xfrm>
            <a:off x="0" y="0"/>
            <a:ext cx="9141972" cy="1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Titre de la partie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 bwMode="gray">
          <a:xfrm>
            <a:off x="647700" y="1449388"/>
            <a:ext cx="8208963" cy="4211637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fld id="{49EFCFD3-5C25-4CC1-9ACA-BCB3FADEA509}" type="datetimeFigureOut">
              <a:rPr lang="fr-FR" smtClean="0"/>
              <a:pPr/>
              <a:t>10/07/2024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79DD4C4-2E13-453F-B5A8-E35AA3FC013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Connecteur droit 15"/>
          <p:cNvCxnSpPr/>
          <p:nvPr/>
        </p:nvCxnSpPr>
        <p:spPr bwMode="gray">
          <a:xfrm>
            <a:off x="0" y="6129338"/>
            <a:ext cx="914197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sz="quarter" idx="19" hasCustomPrompt="1"/>
          </p:nvPr>
        </p:nvSpPr>
        <p:spPr>
          <a:xfrm>
            <a:off x="647700" y="981074"/>
            <a:ext cx="8208963" cy="468314"/>
          </a:xfrm>
        </p:spPr>
        <p:txBody>
          <a:bodyPr/>
          <a:lstStyle>
            <a:lvl1pPr marL="27000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/>
            </a:lvl1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63186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de contenu et enc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Titre de la partie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 bwMode="gray">
          <a:xfrm>
            <a:off x="647700" y="1449388"/>
            <a:ext cx="8208963" cy="4211637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35038" y="5113066"/>
            <a:ext cx="7921625" cy="548182"/>
          </a:xfrm>
          <a:solidFill>
            <a:schemeClr val="accent5"/>
          </a:solidFill>
        </p:spPr>
        <p:txBody>
          <a:bodyPr wrap="square" lIns="252000" tIns="180000" rIns="72000" bIns="180000" anchor="b" anchorCtr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 optionnel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fld id="{49EFCFD3-5C25-4CC1-9ACA-BCB3FADEA509}" type="datetimeFigureOut">
              <a:rPr lang="fr-FR" smtClean="0"/>
              <a:pPr/>
              <a:t>10/07/2024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79DD4C4-2E13-453F-B5A8-E35AA3FC013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Connecteur droit 15"/>
          <p:cNvCxnSpPr/>
          <p:nvPr/>
        </p:nvCxnSpPr>
        <p:spPr bwMode="gray">
          <a:xfrm>
            <a:off x="0" y="6129338"/>
            <a:ext cx="914197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sz="quarter" idx="19" hasCustomPrompt="1"/>
          </p:nvPr>
        </p:nvSpPr>
        <p:spPr>
          <a:xfrm>
            <a:off x="647700" y="981074"/>
            <a:ext cx="8208963" cy="468314"/>
          </a:xfrm>
        </p:spPr>
        <p:txBody>
          <a:bodyPr/>
          <a:lstStyle>
            <a:lvl1pPr marL="27000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/>
            </a:lvl1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411312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iton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Titre de la partie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 bwMode="gray">
          <a:xfrm>
            <a:off x="647700" y="1449388"/>
            <a:ext cx="8208963" cy="1331539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fld id="{49EFCFD3-5C25-4CC1-9ACA-BCB3FADEA509}" type="datetimeFigureOut">
              <a:rPr lang="fr-FR" smtClean="0"/>
              <a:pPr/>
              <a:t>10/07/2024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79DD4C4-2E13-453F-B5A8-E35AA3FC013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9"/>
          </p:nvPr>
        </p:nvSpPr>
        <p:spPr bwMode="gray">
          <a:xfrm>
            <a:off x="935038" y="2924175"/>
            <a:ext cx="7921625" cy="2736850"/>
          </a:xfrm>
        </p:spPr>
        <p:txBody>
          <a:bodyPr tIns="756000" anchor="ctr" anchorCtr="0"/>
          <a:lstStyle>
            <a:lvl1pPr algn="ctr">
              <a:buFontTx/>
              <a:buNone/>
              <a:defRPr sz="1600" b="0"/>
            </a:lvl1pPr>
          </a:lstStyle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119813" y="2924175"/>
            <a:ext cx="2736850" cy="151288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00"/>
            </a:lvl1pPr>
            <a:lvl2pPr marL="0" indent="0">
              <a:buNone/>
              <a:defRPr sz="1600" b="0">
                <a:solidFill>
                  <a:schemeClr val="accent4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+0,0%</a:t>
            </a:r>
          </a:p>
          <a:p>
            <a:pPr lvl="1"/>
            <a:r>
              <a:rPr lang="fr-FR" dirty="0"/>
              <a:t>Texte</a:t>
            </a:r>
          </a:p>
        </p:txBody>
      </p:sp>
      <p:cxnSp>
        <p:nvCxnSpPr>
          <p:cNvPr id="16" name="Connecteur droit 15"/>
          <p:cNvCxnSpPr/>
          <p:nvPr/>
        </p:nvCxnSpPr>
        <p:spPr bwMode="gray">
          <a:xfrm>
            <a:off x="0" y="6129338"/>
            <a:ext cx="914197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647700" y="981074"/>
            <a:ext cx="8208963" cy="468314"/>
          </a:xfrm>
        </p:spPr>
        <p:txBody>
          <a:bodyPr/>
          <a:lstStyle>
            <a:lvl1pPr marL="27000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/>
            </a:lvl1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46362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1" y="260350"/>
            <a:ext cx="935038" cy="3603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 bwMode="gray">
          <a:xfrm>
            <a:off x="935039" y="260350"/>
            <a:ext cx="8206934" cy="3603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008064" y="260351"/>
            <a:ext cx="7848600" cy="3603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noProof="0" dirty="0"/>
              <a:t>Titre de la partie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7700" y="1449387"/>
            <a:ext cx="8208963" cy="4679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893174" y="1"/>
            <a:ext cx="248797" cy="2603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lnSpc>
                <a:spcPct val="100000"/>
              </a:lnSpc>
              <a:defRPr sz="10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</a:lstStyle>
          <a:p>
            <a:fld id="{49EFCFD3-5C25-4CC1-9ACA-BCB3FADEA509}" type="datetimeFigureOut">
              <a:rPr lang="fr-FR" smtClean="0"/>
              <a:pPr/>
              <a:t>10/07/2024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893175" y="1"/>
            <a:ext cx="250824" cy="2603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172450" y="5661024"/>
            <a:ext cx="684213" cy="46831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5"/>
                </a:solidFill>
                <a:latin typeface="+mj-lt"/>
              </a:defRPr>
            </a:lvl1pPr>
          </a:lstStyle>
          <a:p>
            <a:fld id="{F79DD4C4-2E13-453F-B5A8-E35AA3FC013C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5"/>
          <a:stretch/>
        </p:blipFill>
        <p:spPr>
          <a:xfrm>
            <a:off x="6876256" y="6276841"/>
            <a:ext cx="2061319" cy="43887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314797"/>
            <a:ext cx="1874593" cy="39370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13" y="6087787"/>
            <a:ext cx="1834331" cy="7975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r" defTabSz="914400" rtl="0" eaLnBrk="1" latinLnBrk="0" hangingPunct="1">
        <a:lnSpc>
          <a:spcPct val="100000"/>
        </a:lnSpc>
        <a:spcBef>
          <a:spcPct val="0"/>
        </a:spcBef>
        <a:buNone/>
        <a:defRPr sz="1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1500"/>
        </a:spcBef>
        <a:spcAft>
          <a:spcPts val="1000"/>
        </a:spcAft>
        <a:buClr>
          <a:schemeClr val="accent5"/>
        </a:buClr>
        <a:buSzPct val="110000"/>
        <a:buFont typeface="Wingdings" panose="05000000000000000000" pitchFamily="2" charset="2"/>
        <a:buChar char=""/>
        <a:defRPr sz="1600" b="1" kern="1200">
          <a:solidFill>
            <a:schemeClr val="accent5"/>
          </a:solidFill>
          <a:latin typeface="+mj-lt"/>
          <a:ea typeface="+mn-ea"/>
          <a:cs typeface="+mn-cs"/>
        </a:defRPr>
      </a:lvl1pPr>
      <a:lvl2pPr marL="432000" indent="-144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SzPct val="85000"/>
        <a:buFont typeface="Wingdings 3" panose="05040102010807070707" pitchFamily="18" charset="2"/>
        <a:buChar char="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lnSpc>
          <a:spcPct val="100000"/>
        </a:lnSpc>
        <a:spcBef>
          <a:spcPts val="1500"/>
        </a:spcBef>
        <a:spcAft>
          <a:spcPts val="600"/>
        </a:spcAft>
        <a:buClr>
          <a:schemeClr val="accent4"/>
        </a:buClr>
        <a:buSzPct val="120000"/>
        <a:buFont typeface="Wingdings" panose="05000000000000000000" pitchFamily="2" charset="2"/>
        <a:buChar char=""/>
        <a:defRPr sz="1400" b="0" i="1" kern="1200">
          <a:solidFill>
            <a:schemeClr val="accent4"/>
          </a:solidFill>
          <a:latin typeface="+mn-lt"/>
          <a:ea typeface="+mn-ea"/>
          <a:cs typeface="+mn-cs"/>
        </a:defRPr>
      </a:lvl3pPr>
      <a:lvl4pPr marL="432000" indent="0" algn="l" defTabSz="914400" rtl="0" eaLnBrk="1" latinLnBrk="0" hangingPunct="1">
        <a:lnSpc>
          <a:spcPct val="100000"/>
        </a:lnSpc>
        <a:spcBef>
          <a:spcPts val="0"/>
        </a:spcBef>
        <a:buSzPct val="25000"/>
        <a:buFontTx/>
        <a:buBlip>
          <a:blip r:embed="rId10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lnSpc>
          <a:spcPct val="100000"/>
        </a:lnSpc>
        <a:spcBef>
          <a:spcPts val="1500"/>
        </a:spcBef>
        <a:spcAft>
          <a:spcPts val="600"/>
        </a:spcAft>
        <a:buClr>
          <a:schemeClr val="accent4"/>
        </a:buClr>
        <a:buSzPct val="85000"/>
        <a:buFont typeface="Wingdings 3" panose="05040102010807070707" pitchFamily="18" charset="2"/>
        <a:buChar char=""/>
        <a:defRPr sz="1200" i="1" kern="1200">
          <a:solidFill>
            <a:schemeClr val="accent4"/>
          </a:solidFill>
          <a:latin typeface="+mn-lt"/>
          <a:ea typeface="+mn-ea"/>
          <a:cs typeface="+mn-cs"/>
        </a:defRPr>
      </a:lvl5pPr>
      <a:lvl6pPr marL="432000" indent="0" algn="l" defTabSz="914400" rtl="0" eaLnBrk="1" latinLnBrk="0" hangingPunct="1">
        <a:spcBef>
          <a:spcPts val="0"/>
        </a:spcBef>
        <a:buFontTx/>
        <a:buBlip>
          <a:blip r:embed="rId10"/>
        </a:buBlip>
        <a:defRPr sz="1200" kern="1200">
          <a:solidFill>
            <a:srgbClr val="444F57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customXml" Target="../ink/ink2.xml"/><Relationship Id="rId12" Type="http://schemas.openxmlformats.org/officeDocument/2006/relationships/image" Target="../media/image150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2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40.png"/><Relationship Id="rId4" Type="http://schemas.openxmlformats.org/officeDocument/2006/relationships/image" Target="../media/image16.png"/><Relationship Id="rId9" Type="http://schemas.openxmlformats.org/officeDocument/2006/relationships/customXml" Target="../ink/ink3.xml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251520" y="-7949"/>
            <a:ext cx="8208962" cy="3436949"/>
          </a:xfrm>
        </p:spPr>
        <p:txBody>
          <a:bodyPr/>
          <a:lstStyle/>
          <a:p>
            <a:r>
              <a:rPr lang="fr-FR" sz="3200" dirty="0"/>
              <a:t>Hôpital </a:t>
            </a:r>
          </a:p>
          <a:p>
            <a:r>
              <a:rPr lang="fr-FR" sz="3200" dirty="0"/>
              <a:t>Pitié-Salpêtrière</a:t>
            </a:r>
            <a:endParaRPr lang="fr-FR" sz="1600" b="1" baseline="30000" dirty="0"/>
          </a:p>
          <a:p>
            <a:endParaRPr lang="fr-FR" sz="4000" dirty="0"/>
          </a:p>
          <a:p>
            <a:r>
              <a:rPr lang="fr-FR" sz="3200" dirty="0"/>
              <a:t>Prise en charge </a:t>
            </a:r>
          </a:p>
          <a:p>
            <a:r>
              <a:rPr lang="fr-FR" sz="3200" dirty="0"/>
              <a:t>choc septique : </a:t>
            </a:r>
          </a:p>
          <a:p>
            <a:r>
              <a:rPr lang="fr-FR" sz="3200" dirty="0"/>
              <a:t>Rôle IDE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251520" y="3979434"/>
            <a:ext cx="4248473" cy="457678"/>
          </a:xfrm>
        </p:spPr>
        <p:txBody>
          <a:bodyPr/>
          <a:lstStyle/>
          <a:p>
            <a:r>
              <a:rPr lang="fr-FR" dirty="0"/>
              <a:t>Manon Chrétien : IDE référente Réanimation chirurgicale polyvalente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7" r="16178" b="1250"/>
          <a:stretch/>
        </p:blipFill>
        <p:spPr>
          <a:xfrm>
            <a:off x="4644008" y="404664"/>
            <a:ext cx="4499992" cy="5688632"/>
          </a:xfrm>
          <a:prstGeom prst="rect">
            <a:avLst/>
          </a:prstGeom>
        </p:spPr>
      </p:pic>
      <p:pic>
        <p:nvPicPr>
          <p:cNvPr id="7" name="Image 6" descr="Une image contenant Graphique, Police, logo, clipart&#10;&#10;Description générée automatiquement">
            <a:extLst>
              <a:ext uri="{FF2B5EF4-FFF2-40B4-BE49-F238E27FC236}">
                <a16:creationId xmlns:a16="http://schemas.microsoft.com/office/drawing/2014/main" id="{7B4131DE-83E8-9DEA-0E8E-AF66E31BE7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36" y="6145354"/>
            <a:ext cx="791544" cy="693476"/>
          </a:xfrm>
          <a:prstGeom prst="rect">
            <a:avLst/>
          </a:prstGeom>
        </p:spPr>
      </p:pic>
      <p:pic>
        <p:nvPicPr>
          <p:cNvPr id="8" name="Audio 7">
            <a:extLst>
              <a:ext uri="{FF2B5EF4-FFF2-40B4-BE49-F238E27FC236}">
                <a16:creationId xmlns:a16="http://schemas.microsoft.com/office/drawing/2014/main" id="{F9F553FA-38C0-61A0-339D-9AC4541AAA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2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83"/>
    </mc:Choice>
    <mc:Fallback>
      <p:transition spd="slow" advTm="16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109118-9936-1D43-9C08-3E96FCD2A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0E09F7-326C-D4F4-75EA-D2AAB0F6CE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Prélèvements dans les 45 min, ne retardant pas les antibiotiques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D42E89-37B3-3632-1DCF-C2E1F210F4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Identifier </a:t>
            </a:r>
          </a:p>
        </p:txBody>
      </p:sp>
      <p:pic>
        <p:nvPicPr>
          <p:cNvPr id="9" name="Image 8" descr="Une image contenant texte, Police, blanc, noir et blanc&#10;&#10;Description générée automatiquement">
            <a:extLst>
              <a:ext uri="{FF2B5EF4-FFF2-40B4-BE49-F238E27FC236}">
                <a16:creationId xmlns:a16="http://schemas.microsoft.com/office/drawing/2014/main" id="{8A4FE53A-0104-ED27-D770-B8D31D350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2" y="1767131"/>
            <a:ext cx="5400596" cy="1918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1861244D-3269-781B-7BF5-DAD49D58C7B5}"/>
                  </a:ext>
                </a:extLst>
              </p14:cNvPr>
              <p14:cNvContentPartPr/>
              <p14:nvPr/>
            </p14:nvContentPartPr>
            <p14:xfrm>
              <a:off x="3812287" y="2384163"/>
              <a:ext cx="3518280" cy="7632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1861244D-3269-781B-7BF5-DAD49D58C7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58287" y="2276523"/>
                <a:ext cx="36259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CCC448F0-C917-6BE1-4288-83912272375F}"/>
                  </a:ext>
                </a:extLst>
              </p14:cNvPr>
              <p14:cNvContentPartPr/>
              <p14:nvPr/>
            </p14:nvContentPartPr>
            <p14:xfrm>
              <a:off x="2580007" y="2951523"/>
              <a:ext cx="4842720" cy="13320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CCC448F0-C917-6BE1-4288-83912272375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6367" y="2843523"/>
                <a:ext cx="495036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C2472D60-C965-1BDC-9FCB-5128749142B4}"/>
                  </a:ext>
                </a:extLst>
              </p14:cNvPr>
              <p14:cNvContentPartPr/>
              <p14:nvPr/>
            </p14:nvContentPartPr>
            <p14:xfrm>
              <a:off x="1881247" y="3185163"/>
              <a:ext cx="1706760" cy="7812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C2472D60-C965-1BDC-9FCB-5128749142B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27607" y="3077163"/>
                <a:ext cx="181440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D84CE595-3EBA-4B6A-58D8-64BA8300C83F}"/>
                  </a:ext>
                </a:extLst>
              </p14:cNvPr>
              <p14:cNvContentPartPr/>
              <p14:nvPr/>
            </p14:nvContentPartPr>
            <p14:xfrm>
              <a:off x="3344809" y="2066004"/>
              <a:ext cx="2103840" cy="9072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D84CE595-3EBA-4B6A-58D8-64BA8300C83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91169" y="1958364"/>
                <a:ext cx="2211480" cy="30636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Image 14" descr="Une image contenant Graphique, Police, logo, clipart&#10;&#10;Description générée automatiquement">
            <a:extLst>
              <a:ext uri="{FF2B5EF4-FFF2-40B4-BE49-F238E27FC236}">
                <a16:creationId xmlns:a16="http://schemas.microsoft.com/office/drawing/2014/main" id="{9B5C1C44-0AA4-511A-43E8-3783CEA426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36" y="6145354"/>
            <a:ext cx="791544" cy="693476"/>
          </a:xfrm>
          <a:prstGeom prst="rect">
            <a:avLst/>
          </a:prstGeom>
        </p:spPr>
      </p:pic>
      <p:pic>
        <p:nvPicPr>
          <p:cNvPr id="11" name="Audio 10">
            <a:extLst>
              <a:ext uri="{FF2B5EF4-FFF2-40B4-BE49-F238E27FC236}">
                <a16:creationId xmlns:a16="http://schemas.microsoft.com/office/drawing/2014/main" id="{1A55ACC3-DA6A-EB37-D094-BEFBA07AF3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3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588"/>
    </mc:Choice>
    <mc:Fallback>
      <p:transition spd="slow" advTm="55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F1EA9D-6E29-1620-BE43-78154A708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2967C0-885A-3935-6E1C-FFC0A701451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Rôle IDE : MAJEUR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Probabiliste, spectre large puis réadaptée selon résultats des prélèvements</a:t>
            </a:r>
          </a:p>
          <a:p>
            <a:r>
              <a:rPr lang="fr-FR" dirty="0"/>
              <a:t>En IV pour un délai d’action rapide </a:t>
            </a:r>
          </a:p>
          <a:p>
            <a:r>
              <a:rPr lang="fr-FR" dirty="0"/>
              <a:t>A horaire fixe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40F8C8-B2C0-2CD4-5598-02D902C719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Golden </a:t>
            </a:r>
            <a:r>
              <a:rPr lang="fr-FR" dirty="0" err="1"/>
              <a:t>hour</a:t>
            </a:r>
            <a:r>
              <a:rPr lang="fr-FR" dirty="0"/>
              <a:t> : antibiothérapie </a:t>
            </a:r>
          </a:p>
        </p:txBody>
      </p:sp>
      <p:pic>
        <p:nvPicPr>
          <p:cNvPr id="11" name="Image 10" descr="Une image contenant texte, Police, capture d’écran, information&#10;&#10;Description générée automatiquement">
            <a:extLst>
              <a:ext uri="{FF2B5EF4-FFF2-40B4-BE49-F238E27FC236}">
                <a16:creationId xmlns:a16="http://schemas.microsoft.com/office/drawing/2014/main" id="{0BA4B419-C11D-4DF9-1FDE-51ECF60C2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81" y="1927834"/>
            <a:ext cx="7772400" cy="1597395"/>
          </a:xfrm>
          <a:prstGeom prst="rect">
            <a:avLst/>
          </a:prstGeom>
        </p:spPr>
      </p:pic>
      <p:pic>
        <p:nvPicPr>
          <p:cNvPr id="5" name="Image 4" descr="Une image contenant Graphique, Police, logo, clipart&#10;&#10;Description générée automatiquement">
            <a:extLst>
              <a:ext uri="{FF2B5EF4-FFF2-40B4-BE49-F238E27FC236}">
                <a16:creationId xmlns:a16="http://schemas.microsoft.com/office/drawing/2014/main" id="{05CF36FC-D1D3-E0C2-65AA-CA4F5F3854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36" y="6145354"/>
            <a:ext cx="791544" cy="693476"/>
          </a:xfrm>
          <a:prstGeom prst="rect">
            <a:avLst/>
          </a:prstGeom>
        </p:spPr>
      </p:pic>
      <p:pic>
        <p:nvPicPr>
          <p:cNvPr id="7" name="Audio 6">
            <a:extLst>
              <a:ext uri="{FF2B5EF4-FFF2-40B4-BE49-F238E27FC236}">
                <a16:creationId xmlns:a16="http://schemas.microsoft.com/office/drawing/2014/main" id="{0F5657A0-1490-D331-6403-7E50CBCDDA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10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719"/>
    </mc:Choice>
    <mc:Fallback>
      <p:transition spd="slow" advTm="53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6248A2-F202-63D3-B6C2-D0E4FF533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C77B92-BFD6-AEF4-550C-9257E4E79A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Objectif PAM &gt; 65 </a:t>
            </a:r>
            <a:r>
              <a:rPr lang="fr-FR" dirty="0" err="1"/>
              <a:t>mmHg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C4E084-F087-057B-614E-2E77B2D1C1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Maintien de la PAM</a:t>
            </a:r>
          </a:p>
        </p:txBody>
      </p:sp>
      <p:pic>
        <p:nvPicPr>
          <p:cNvPr id="6" name="Image 5" descr="Une image contenant texte, capture d’écran, Police, information&#10;&#10;Description générée automatiquement">
            <a:extLst>
              <a:ext uri="{FF2B5EF4-FFF2-40B4-BE49-F238E27FC236}">
                <a16:creationId xmlns:a16="http://schemas.microsoft.com/office/drawing/2014/main" id="{9FAEBB88-FA8B-6886-D488-E78D3EE77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2730500"/>
            <a:ext cx="5295900" cy="1397000"/>
          </a:xfrm>
          <a:prstGeom prst="rect">
            <a:avLst/>
          </a:prstGeom>
        </p:spPr>
      </p:pic>
      <p:pic>
        <p:nvPicPr>
          <p:cNvPr id="5" name="Image 4" descr="Une image contenant Graphique, Police, logo, clipart&#10;&#10;Description générée automatiquement">
            <a:extLst>
              <a:ext uri="{FF2B5EF4-FFF2-40B4-BE49-F238E27FC236}">
                <a16:creationId xmlns:a16="http://schemas.microsoft.com/office/drawing/2014/main" id="{13612616-AFE8-FCA8-7F5F-4F6CD0631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36" y="6145354"/>
            <a:ext cx="791544" cy="693476"/>
          </a:xfrm>
          <a:prstGeom prst="rect">
            <a:avLst/>
          </a:prstGeom>
        </p:spPr>
      </p:pic>
      <p:pic>
        <p:nvPicPr>
          <p:cNvPr id="8" name="Audio 7">
            <a:extLst>
              <a:ext uri="{FF2B5EF4-FFF2-40B4-BE49-F238E27FC236}">
                <a16:creationId xmlns:a16="http://schemas.microsoft.com/office/drawing/2014/main" id="{17BAF35C-DEA9-1D60-8D21-D340EDD33B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37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30"/>
    </mc:Choice>
    <mc:Fallback>
      <p:transition spd="slow" advTm="14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6248A2-F202-63D3-B6C2-D0E4FF533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C77B92-BFD6-AEF4-550C-9257E4E79A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Objectif PAM &gt; 65 </a:t>
            </a:r>
            <a:r>
              <a:rPr lang="fr-FR" dirty="0" err="1"/>
              <a:t>mmHg</a:t>
            </a:r>
            <a:r>
              <a:rPr lang="fr-FR" dirty="0"/>
              <a:t> : vasopresseur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C4E084-F087-057B-614E-2E77B2D1C1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Maintien de la PAM</a:t>
            </a:r>
          </a:p>
        </p:txBody>
      </p:sp>
      <p:pic>
        <p:nvPicPr>
          <p:cNvPr id="7" name="Image 6" descr="Une image contenant texte, capture d’écran, Police, information&#10;&#10;Description générée automatiquement">
            <a:extLst>
              <a:ext uri="{FF2B5EF4-FFF2-40B4-BE49-F238E27FC236}">
                <a16:creationId xmlns:a16="http://schemas.microsoft.com/office/drawing/2014/main" id="{BC58410A-63D3-D9B9-A4AB-049915E1C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40295"/>
            <a:ext cx="5321300" cy="898385"/>
          </a:xfrm>
          <a:prstGeom prst="rect">
            <a:avLst/>
          </a:prstGeom>
        </p:spPr>
      </p:pic>
      <p:pic>
        <p:nvPicPr>
          <p:cNvPr id="9" name="Image 8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D2E89BC3-DC4C-18F4-E6B8-DB18748753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23009"/>
            <a:ext cx="5308600" cy="1638300"/>
          </a:xfrm>
          <a:prstGeom prst="rect">
            <a:avLst/>
          </a:prstGeom>
        </p:spPr>
      </p:pic>
      <p:pic>
        <p:nvPicPr>
          <p:cNvPr id="5" name="Image 4" descr="Une image contenant Graphique, Police, logo, clipart&#10;&#10;Description générée automatiquement">
            <a:extLst>
              <a:ext uri="{FF2B5EF4-FFF2-40B4-BE49-F238E27FC236}">
                <a16:creationId xmlns:a16="http://schemas.microsoft.com/office/drawing/2014/main" id="{14D77C81-8054-112C-CC65-5090C78D74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36" y="6145354"/>
            <a:ext cx="791544" cy="693476"/>
          </a:xfrm>
          <a:prstGeom prst="rect">
            <a:avLst/>
          </a:prstGeom>
        </p:spPr>
      </p:pic>
      <p:pic>
        <p:nvPicPr>
          <p:cNvPr id="8" name="Audio 7">
            <a:extLst>
              <a:ext uri="{FF2B5EF4-FFF2-40B4-BE49-F238E27FC236}">
                <a16:creationId xmlns:a16="http://schemas.microsoft.com/office/drawing/2014/main" id="{FD4DAB7D-B474-CD4E-49FD-9AB48815B7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77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96"/>
    </mc:Choice>
    <mc:Fallback>
      <p:transition spd="slow" advTm="20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AB3F7E-81F3-AF1E-1C69-A4ADAFB1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CBFEBB-9F81-024C-D3EB-D7EFB033A42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Le maintien de la spO2 doit être permis avec objectif </a:t>
            </a:r>
          </a:p>
          <a:p>
            <a:r>
              <a:rPr lang="fr-FR" dirty="0"/>
              <a:t>Utilisation HFNO, VNI ou ventilation invasive selon besoins du patient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610C78-7977-A212-0B66-61CDA88F4F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Oxygénation </a:t>
            </a:r>
          </a:p>
        </p:txBody>
      </p:sp>
      <p:pic>
        <p:nvPicPr>
          <p:cNvPr id="6" name="Audio 5">
            <a:extLst>
              <a:ext uri="{FF2B5EF4-FFF2-40B4-BE49-F238E27FC236}">
                <a16:creationId xmlns:a16="http://schemas.microsoft.com/office/drawing/2014/main" id="{B94DBF30-3B89-59DB-B4F2-10EF006C0A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0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364"/>
    </mc:Choice>
    <mc:Fallback>
      <p:transition spd="slow" advTm="27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D07900-E4C0-AA16-3483-90E8E2212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93E281-482B-09AD-11DC-9E9DC959FDD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Ablation des KT infectés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736AA3-E848-869A-C688-E31336471B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Eliminer la source d’infection</a:t>
            </a:r>
          </a:p>
        </p:txBody>
      </p:sp>
      <p:pic>
        <p:nvPicPr>
          <p:cNvPr id="6" name="Image 5" descr="Une image contenant texte, capture d’écran, Police, information&#10;&#10;Description générée automatiquement">
            <a:extLst>
              <a:ext uri="{FF2B5EF4-FFF2-40B4-BE49-F238E27FC236}">
                <a16:creationId xmlns:a16="http://schemas.microsoft.com/office/drawing/2014/main" id="{FFCCE2F5-2DEE-0F39-10F1-F19F377D5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787650"/>
            <a:ext cx="5867400" cy="1282700"/>
          </a:xfrm>
          <a:prstGeom prst="rect">
            <a:avLst/>
          </a:prstGeom>
        </p:spPr>
      </p:pic>
      <p:pic>
        <p:nvPicPr>
          <p:cNvPr id="5" name="Image 4" descr="Une image contenant Graphique, Police, logo, clipart&#10;&#10;Description générée automatiquement">
            <a:extLst>
              <a:ext uri="{FF2B5EF4-FFF2-40B4-BE49-F238E27FC236}">
                <a16:creationId xmlns:a16="http://schemas.microsoft.com/office/drawing/2014/main" id="{DA92586F-17E5-BF7C-A983-817AB8476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36" y="6145354"/>
            <a:ext cx="791544" cy="693476"/>
          </a:xfrm>
          <a:prstGeom prst="rect">
            <a:avLst/>
          </a:prstGeom>
        </p:spPr>
      </p:pic>
      <p:pic>
        <p:nvPicPr>
          <p:cNvPr id="8" name="Audio 7">
            <a:extLst>
              <a:ext uri="{FF2B5EF4-FFF2-40B4-BE49-F238E27FC236}">
                <a16:creationId xmlns:a16="http://schemas.microsoft.com/office/drawing/2014/main" id="{1D8C1ED6-EECD-E8A7-4364-7076629385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0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92"/>
    </mc:Choice>
    <mc:Fallback>
      <p:transition spd="slow" advTm="13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977A2F-32EF-E632-E8FB-8C24884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B3B73F-75C8-43C7-3AAB-6539E921D7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Urgence chirurgicale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27A082-8DFF-1FE3-073F-AA427243CB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Eliminer la source d’infection</a:t>
            </a:r>
          </a:p>
          <a:p>
            <a:endParaRPr lang="fr-FR" dirty="0"/>
          </a:p>
        </p:txBody>
      </p:sp>
      <p:pic>
        <p:nvPicPr>
          <p:cNvPr id="8" name="Image 7" descr="Une image contenant texte, capture d’écran, Police, information&#10;&#10;Description générée automatiquement">
            <a:extLst>
              <a:ext uri="{FF2B5EF4-FFF2-40B4-BE49-F238E27FC236}">
                <a16:creationId xmlns:a16="http://schemas.microsoft.com/office/drawing/2014/main" id="{9F48EC72-2BC5-BBE4-CDB1-53CE773A1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2686050"/>
            <a:ext cx="5803900" cy="1485900"/>
          </a:xfrm>
          <a:prstGeom prst="rect">
            <a:avLst/>
          </a:prstGeom>
        </p:spPr>
      </p:pic>
      <p:pic>
        <p:nvPicPr>
          <p:cNvPr id="5" name="Image 4" descr="Une image contenant Graphique, Police, logo, clipart&#10;&#10;Description générée automatiquement">
            <a:extLst>
              <a:ext uri="{FF2B5EF4-FFF2-40B4-BE49-F238E27FC236}">
                <a16:creationId xmlns:a16="http://schemas.microsoft.com/office/drawing/2014/main" id="{2EE71CBB-6084-F366-CD27-3FFDA00649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36" y="6145354"/>
            <a:ext cx="791544" cy="693476"/>
          </a:xfrm>
          <a:prstGeom prst="rect">
            <a:avLst/>
          </a:prstGeom>
        </p:spPr>
      </p:pic>
      <p:pic>
        <p:nvPicPr>
          <p:cNvPr id="7" name="Audio 6">
            <a:extLst>
              <a:ext uri="{FF2B5EF4-FFF2-40B4-BE49-F238E27FC236}">
                <a16:creationId xmlns:a16="http://schemas.microsoft.com/office/drawing/2014/main" id="{3AD5536B-299B-A694-7EF8-6D1BB3706A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6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11"/>
    </mc:Choice>
    <mc:Fallback>
      <p:transition spd="slow" advTm="11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745CE5-69A1-5A1C-343C-E3B2BCEE1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6DD316-3666-16DD-F2AA-02CFDD551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Take</a:t>
            </a:r>
            <a:r>
              <a:rPr lang="fr-FR" dirty="0"/>
              <a:t> home messages </a:t>
            </a:r>
          </a:p>
        </p:txBody>
      </p:sp>
      <p:pic>
        <p:nvPicPr>
          <p:cNvPr id="4" name="Image 3" descr="Une image contenant Graphique, Police, logo, clipart&#10;&#10;Description générée automatiquement">
            <a:extLst>
              <a:ext uri="{FF2B5EF4-FFF2-40B4-BE49-F238E27FC236}">
                <a16:creationId xmlns:a16="http://schemas.microsoft.com/office/drawing/2014/main" id="{FDDB5D00-CE27-84CF-F67A-2058A2160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36" y="6145354"/>
            <a:ext cx="791544" cy="693476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F913F1B6-B34E-C76C-80AE-4C3E38E3FA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95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70"/>
    </mc:Choice>
    <mc:Fallback>
      <p:transition spd="slow" advTm="7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7C2467-DFE2-7AC7-AE54-B4F9782F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7C9C4B-8F38-7B5D-5FCB-281E0A7B3A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Prise en charge du choc septique = urgence absolue </a:t>
            </a:r>
          </a:p>
          <a:p>
            <a:r>
              <a:rPr lang="fr-FR" dirty="0"/>
              <a:t>Prélèvements bactériologiques précoces</a:t>
            </a:r>
          </a:p>
          <a:p>
            <a:r>
              <a:rPr lang="fr-FR" dirty="0"/>
              <a:t>Antibiotiques en urgence : golden </a:t>
            </a:r>
            <a:r>
              <a:rPr lang="fr-FR" dirty="0" err="1"/>
              <a:t>hour</a:t>
            </a:r>
            <a:r>
              <a:rPr lang="fr-FR" dirty="0"/>
              <a:t> </a:t>
            </a:r>
          </a:p>
          <a:p>
            <a:r>
              <a:rPr lang="fr-FR" dirty="0"/>
              <a:t>Traitement symptomatique pour optimiser les paramètres vitaux </a:t>
            </a:r>
          </a:p>
          <a:p>
            <a:r>
              <a:rPr lang="fr-FR" dirty="0"/>
              <a:t>Surveiller et alerter en cas d’aggravation 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E7CB62-EAB7-82EB-77FC-93405A9706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Graphique, Police, logo, clipart&#10;&#10;Description générée automatiquement">
            <a:extLst>
              <a:ext uri="{FF2B5EF4-FFF2-40B4-BE49-F238E27FC236}">
                <a16:creationId xmlns:a16="http://schemas.microsoft.com/office/drawing/2014/main" id="{CC10D3C3-8FC6-E5EF-E059-EF426C9A9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36" y="6145354"/>
            <a:ext cx="791544" cy="693476"/>
          </a:xfrm>
          <a:prstGeom prst="rect">
            <a:avLst/>
          </a:prstGeom>
        </p:spPr>
      </p:pic>
      <p:pic>
        <p:nvPicPr>
          <p:cNvPr id="7" name="Audio 6">
            <a:extLst>
              <a:ext uri="{FF2B5EF4-FFF2-40B4-BE49-F238E27FC236}">
                <a16:creationId xmlns:a16="http://schemas.microsoft.com/office/drawing/2014/main" id="{94320CA6-5385-A9FE-F1C3-C4AE1C89A9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80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230"/>
    </mc:Choice>
    <mc:Fallback>
      <p:transition spd="slow" advTm="34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C2FEFC-43EB-91FD-EFB5-7044A6E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F22F69-4D24-49ED-2721-E7B8B21949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Définition </a:t>
            </a:r>
          </a:p>
        </p:txBody>
      </p:sp>
      <p:pic>
        <p:nvPicPr>
          <p:cNvPr id="4" name="Image 3" descr="Une image contenant Graphique, Police, logo, clipart&#10;&#10;Description générée automatiquement">
            <a:extLst>
              <a:ext uri="{FF2B5EF4-FFF2-40B4-BE49-F238E27FC236}">
                <a16:creationId xmlns:a16="http://schemas.microsoft.com/office/drawing/2014/main" id="{AE9B52BD-ABBC-ECAE-C855-AA0718F43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36" y="6145354"/>
            <a:ext cx="791544" cy="693476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308BA01F-21D0-823A-C257-53597AD8D4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9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3"/>
    </mc:Choice>
    <mc:Fallback>
      <p:transition spd="slow" advTm="4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11DF0-529B-DD46-2F6B-28510BC97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F0FA32-308D-C072-0E2F-7DD34399BA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7700" y="1449389"/>
            <a:ext cx="8208963" cy="4715915"/>
          </a:xfrm>
        </p:spPr>
        <p:txBody>
          <a:bodyPr/>
          <a:lstStyle/>
          <a:p>
            <a:r>
              <a:rPr lang="fr-FR" dirty="0"/>
              <a:t>Choc septique = </a:t>
            </a:r>
            <a:r>
              <a:rPr lang="fr-FR" dirty="0">
                <a:solidFill>
                  <a:schemeClr val="tx2"/>
                </a:solidFill>
              </a:rPr>
              <a:t>Association de 3 critères</a:t>
            </a:r>
          </a:p>
          <a:p>
            <a:pPr lvl="1">
              <a:buFont typeface="Wingdings" pitchFamily="2" charset="2"/>
              <a:buChar char="Ø"/>
            </a:pPr>
            <a:r>
              <a:rPr lang="fr-FR" sz="1600" b="1" dirty="0">
                <a:solidFill>
                  <a:schemeClr val="tx2"/>
                </a:solidFill>
                <a:latin typeface="+mj-lt"/>
              </a:rPr>
              <a:t>Sepsis (Sepsis 3 défini en 2016 publié dans le JAMA) : dysfonctionnement d’un organe potentiellement mortel causé par une réponse dérégulée de l’hôte à l’infection</a:t>
            </a:r>
          </a:p>
          <a:p>
            <a:pPr marL="288000" lvl="1" indent="0">
              <a:buNone/>
            </a:pPr>
            <a:endParaRPr lang="fr-FR" sz="1600" b="1" dirty="0">
              <a:solidFill>
                <a:schemeClr val="tx2"/>
              </a:solidFill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fr-FR" sz="1600" b="1" dirty="0">
                <a:solidFill>
                  <a:schemeClr val="tx2"/>
                </a:solidFill>
                <a:latin typeface="+mj-lt"/>
              </a:rPr>
              <a:t>vasopresseurs nécessaires PAM &gt; 65mmHg</a:t>
            </a:r>
          </a:p>
          <a:p>
            <a:pPr marL="288000" lvl="1" indent="0">
              <a:buNone/>
            </a:pPr>
            <a:endParaRPr lang="fr-FR" sz="1600" b="1" dirty="0">
              <a:solidFill>
                <a:schemeClr val="tx2"/>
              </a:solidFill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fr-FR" sz="1600" b="1" dirty="0">
                <a:solidFill>
                  <a:schemeClr val="tx2"/>
                </a:solidFill>
                <a:latin typeface="+mj-lt"/>
              </a:rPr>
              <a:t>lactates &gt; 2mmol/L : malgré un remplissage vasculaire adéquat</a:t>
            </a:r>
            <a:endParaRPr lang="fr-FR" sz="1600" b="1" i="0" u="none" strike="noStrike" dirty="0">
              <a:solidFill>
                <a:schemeClr val="tx2"/>
              </a:solidFill>
              <a:effectLst/>
              <a:latin typeface="+mj-lt"/>
            </a:endParaRPr>
          </a:p>
          <a:p>
            <a:pPr>
              <a:buFont typeface="Wingdings" pitchFamily="2" charset="2"/>
              <a:buChar char="Ø"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94EE23-074C-949A-6EC8-CCE9D14944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Le choc septique : c’est quoi? </a:t>
            </a:r>
          </a:p>
        </p:txBody>
      </p:sp>
      <p:pic>
        <p:nvPicPr>
          <p:cNvPr id="6" name="Image 5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A072B62D-BCE0-25A1-1A62-E853F66C8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323" y="4264188"/>
            <a:ext cx="4724340" cy="128550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AB7091C-D66B-D64A-C9C6-F7054AA97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526" y="5549695"/>
            <a:ext cx="2733933" cy="255569"/>
          </a:xfrm>
          <a:prstGeom prst="rect">
            <a:avLst/>
          </a:prstGeom>
        </p:spPr>
      </p:pic>
      <p:pic>
        <p:nvPicPr>
          <p:cNvPr id="5" name="Image 4" descr="Une image contenant Graphique, Police, logo, clipart&#10;&#10;Description générée automatiquement">
            <a:extLst>
              <a:ext uri="{FF2B5EF4-FFF2-40B4-BE49-F238E27FC236}">
                <a16:creationId xmlns:a16="http://schemas.microsoft.com/office/drawing/2014/main" id="{17A8CBD8-B665-DEDA-2328-5CDB85DB43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36" y="6145354"/>
            <a:ext cx="791544" cy="693476"/>
          </a:xfrm>
          <a:prstGeom prst="rect">
            <a:avLst/>
          </a:prstGeom>
        </p:spPr>
      </p:pic>
      <p:pic>
        <p:nvPicPr>
          <p:cNvPr id="9" name="Audio 8">
            <a:extLst>
              <a:ext uri="{FF2B5EF4-FFF2-40B4-BE49-F238E27FC236}">
                <a16:creationId xmlns:a16="http://schemas.microsoft.com/office/drawing/2014/main" id="{579E7E0B-9691-2462-3A98-70C691784B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1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479"/>
    </mc:Choice>
    <mc:Fallback>
      <p:transition spd="slow" advTm="43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FD144-C1C5-9994-737F-204AD129C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3F7123-7575-82DA-E689-DC6B9262A9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E89F4E-A9E3-CA61-47CB-1976D086F0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Time </a:t>
            </a:r>
            <a:r>
              <a:rPr lang="fr-FR" dirty="0" err="1"/>
              <a:t>is</a:t>
            </a:r>
            <a:r>
              <a:rPr lang="fr-FR" dirty="0"/>
              <a:t> life </a:t>
            </a:r>
          </a:p>
        </p:txBody>
      </p:sp>
      <p:pic>
        <p:nvPicPr>
          <p:cNvPr id="6" name="Image 5" descr="Une image contenant texte, Police, capture d’écran, conception&#10;&#10;Description générée automatiquement">
            <a:extLst>
              <a:ext uri="{FF2B5EF4-FFF2-40B4-BE49-F238E27FC236}">
                <a16:creationId xmlns:a16="http://schemas.microsoft.com/office/drawing/2014/main" id="{CE6DA39B-142B-4201-E25D-AA7F95990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08" y="2848617"/>
            <a:ext cx="4832546" cy="32611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4EF1571-04E0-58A8-1D08-68895A90E5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286" y="2764853"/>
            <a:ext cx="2359278" cy="398067"/>
          </a:xfrm>
          <a:prstGeom prst="rect">
            <a:avLst/>
          </a:prstGeom>
        </p:spPr>
      </p:pic>
      <p:pic>
        <p:nvPicPr>
          <p:cNvPr id="10" name="Image 9" descr="Une image contenant texte, Police, blanc&#10;&#10;Description générée automatiquement">
            <a:extLst>
              <a:ext uri="{FF2B5EF4-FFF2-40B4-BE49-F238E27FC236}">
                <a16:creationId xmlns:a16="http://schemas.microsoft.com/office/drawing/2014/main" id="{67FC0537-5F44-4BBC-EADE-AC65127873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3" y="1445753"/>
            <a:ext cx="7772400" cy="1343933"/>
          </a:xfrm>
          <a:prstGeom prst="rect">
            <a:avLst/>
          </a:prstGeom>
        </p:spPr>
      </p:pic>
      <p:pic>
        <p:nvPicPr>
          <p:cNvPr id="5" name="Image 4" descr="Une image contenant Graphique, Police, logo, clipart&#10;&#10;Description générée automatiquement">
            <a:extLst>
              <a:ext uri="{FF2B5EF4-FFF2-40B4-BE49-F238E27FC236}">
                <a16:creationId xmlns:a16="http://schemas.microsoft.com/office/drawing/2014/main" id="{2588AAD3-7D41-FC86-9523-F438BEAD53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36" y="6145354"/>
            <a:ext cx="791544" cy="693476"/>
          </a:xfrm>
          <a:prstGeom prst="rect">
            <a:avLst/>
          </a:prstGeom>
        </p:spPr>
      </p:pic>
      <p:pic>
        <p:nvPicPr>
          <p:cNvPr id="9" name="Audio 8">
            <a:extLst>
              <a:ext uri="{FF2B5EF4-FFF2-40B4-BE49-F238E27FC236}">
                <a16:creationId xmlns:a16="http://schemas.microsoft.com/office/drawing/2014/main" id="{065C4012-73B3-0F97-A667-CD4F602358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46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911"/>
    </mc:Choice>
    <mc:Fallback>
      <p:transition spd="slow" advTm="19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B104C2-973F-D9F6-B2E7-D6565F624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43FF23-A9B4-8F84-B042-BF7167FD75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Epidémiologie française</a:t>
            </a:r>
          </a:p>
        </p:txBody>
      </p:sp>
      <p:pic>
        <p:nvPicPr>
          <p:cNvPr id="4" name="Image 3" descr="Une image contenant Graphique, Police, logo, clipart&#10;&#10;Description générée automatiquement">
            <a:extLst>
              <a:ext uri="{FF2B5EF4-FFF2-40B4-BE49-F238E27FC236}">
                <a16:creationId xmlns:a16="http://schemas.microsoft.com/office/drawing/2014/main" id="{3BA36822-4969-13E6-6B85-AB1BB0138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36" y="6145354"/>
            <a:ext cx="791544" cy="693476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38B67FAC-89F9-5D1F-CED7-D0972B319F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56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83"/>
    </mc:Choice>
    <mc:Fallback>
      <p:transition spd="slow" advTm="4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1CD933-05CD-A915-4BAB-7267E882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28570E-C37E-BEFB-EBA3-7651FF7A07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En France en 2015 : 133 882 choc septique dont 72752 hospitalisés en réanimation (hausse depuis 2010 car meilleure identification?)</a:t>
            </a:r>
          </a:p>
          <a:p>
            <a:r>
              <a:rPr lang="fr-FR" dirty="0"/>
              <a:t>48% de mortalité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B4E454-1E7B-5B6E-BF6A-9946C83785E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Incidence choc septique </a:t>
            </a:r>
          </a:p>
        </p:txBody>
      </p:sp>
      <p:pic>
        <p:nvPicPr>
          <p:cNvPr id="6" name="Image 5" descr="Une image contenant texte, Police, capture d’écran, blanc&#10;&#10;Description générée automatiquement">
            <a:extLst>
              <a:ext uri="{FF2B5EF4-FFF2-40B4-BE49-F238E27FC236}">
                <a16:creationId xmlns:a16="http://schemas.microsoft.com/office/drawing/2014/main" id="{A73BCE94-5078-F58F-853A-83F55A916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81" y="2618551"/>
            <a:ext cx="7772400" cy="1854373"/>
          </a:xfrm>
          <a:prstGeom prst="rect">
            <a:avLst/>
          </a:prstGeom>
        </p:spPr>
      </p:pic>
      <p:pic>
        <p:nvPicPr>
          <p:cNvPr id="5" name="Image 4" descr="Une image contenant Graphique, Police, logo, clipart&#10;&#10;Description générée automatiquement">
            <a:extLst>
              <a:ext uri="{FF2B5EF4-FFF2-40B4-BE49-F238E27FC236}">
                <a16:creationId xmlns:a16="http://schemas.microsoft.com/office/drawing/2014/main" id="{C01043CF-9593-7ECB-AA77-08D8283CB6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36" y="6145354"/>
            <a:ext cx="791544" cy="693476"/>
          </a:xfrm>
          <a:prstGeom prst="rect">
            <a:avLst/>
          </a:prstGeom>
        </p:spPr>
      </p:pic>
      <p:pic>
        <p:nvPicPr>
          <p:cNvPr id="8" name="Audio 7">
            <a:extLst>
              <a:ext uri="{FF2B5EF4-FFF2-40B4-BE49-F238E27FC236}">
                <a16:creationId xmlns:a16="http://schemas.microsoft.com/office/drawing/2014/main" id="{96B061CF-D5C7-D871-1507-97E5D93531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6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97"/>
    </mc:Choice>
    <mc:Fallback>
      <p:transition spd="slow" advTm="20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4ECE19-8CB5-8744-91E9-FBE107D50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EFA515-FE6D-2B86-A7A3-7B378FCEA3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Prise en charge du choc septique</a:t>
            </a:r>
          </a:p>
          <a:p>
            <a:endParaRPr lang="fr-FR" dirty="0"/>
          </a:p>
        </p:txBody>
      </p:sp>
      <p:pic>
        <p:nvPicPr>
          <p:cNvPr id="4" name="Image 3" descr="Une image contenant Graphique, Police, logo, clipart&#10;&#10;Description générée automatiquement">
            <a:extLst>
              <a:ext uri="{FF2B5EF4-FFF2-40B4-BE49-F238E27FC236}">
                <a16:creationId xmlns:a16="http://schemas.microsoft.com/office/drawing/2014/main" id="{8332B45E-187A-BE1D-DED1-F4110DDDB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36" y="6145354"/>
            <a:ext cx="791544" cy="693476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A6FB3F1B-63D2-29A4-99C8-32FBEC83C2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6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44"/>
    </mc:Choice>
    <mc:Fallback>
      <p:transition spd="slow" advTm="7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1EACE1-AAF9-30C2-60EC-E5F6DA960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Une image contenant texte, capture d’écran, Police, document&#10;&#10;Description générée automatiquement">
            <a:extLst>
              <a:ext uri="{FF2B5EF4-FFF2-40B4-BE49-F238E27FC236}">
                <a16:creationId xmlns:a16="http://schemas.microsoft.com/office/drawing/2014/main" id="{B381EAA0-29D1-B8C1-3572-A3A3EB628C1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41" y="1449388"/>
            <a:ext cx="7050317" cy="4211637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438CF0-73C7-D957-3053-85B015ADDE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 err="1"/>
              <a:t>Surviving</a:t>
            </a:r>
            <a:r>
              <a:rPr lang="fr-FR" dirty="0"/>
              <a:t> sepsis </a:t>
            </a:r>
            <a:r>
              <a:rPr lang="fr-FR" dirty="0" err="1"/>
              <a:t>campaign</a:t>
            </a:r>
            <a:r>
              <a:rPr lang="fr-FR" dirty="0"/>
              <a:t> 2021 guidelines</a:t>
            </a:r>
          </a:p>
        </p:txBody>
      </p:sp>
      <p:pic>
        <p:nvPicPr>
          <p:cNvPr id="3" name="Image 2" descr="Une image contenant Graphique, Police, logo, clipart&#10;&#10;Description générée automatiquement">
            <a:extLst>
              <a:ext uri="{FF2B5EF4-FFF2-40B4-BE49-F238E27FC236}">
                <a16:creationId xmlns:a16="http://schemas.microsoft.com/office/drawing/2014/main" id="{05C284EC-2B7F-B810-1ACE-4EF8D536AE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36" y="6145354"/>
            <a:ext cx="791544" cy="693476"/>
          </a:xfrm>
          <a:prstGeom prst="rect">
            <a:avLst/>
          </a:prstGeom>
        </p:spPr>
      </p:pic>
      <p:pic>
        <p:nvPicPr>
          <p:cNvPr id="7" name="Audio 6">
            <a:extLst>
              <a:ext uri="{FF2B5EF4-FFF2-40B4-BE49-F238E27FC236}">
                <a16:creationId xmlns:a16="http://schemas.microsoft.com/office/drawing/2014/main" id="{0FEF64BB-2421-AB72-E13A-708953D701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46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06"/>
    </mc:Choice>
    <mc:Fallback>
      <p:transition spd="slow" advTm="9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9918DC-DA15-5A0D-C641-426D938D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26D257-66FF-05AC-838E-99AAD7C722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Fréquence cardiaque </a:t>
            </a:r>
          </a:p>
          <a:p>
            <a:r>
              <a:rPr lang="fr-FR" dirty="0"/>
              <a:t>Pression artérielle </a:t>
            </a:r>
          </a:p>
          <a:p>
            <a:r>
              <a:rPr lang="fr-FR" dirty="0"/>
              <a:t>SpO2</a:t>
            </a:r>
          </a:p>
          <a:p>
            <a:r>
              <a:rPr lang="fr-FR" dirty="0"/>
              <a:t>Température </a:t>
            </a:r>
          </a:p>
          <a:p>
            <a:r>
              <a:rPr lang="fr-FR" dirty="0"/>
              <a:t>Fréquence respiratoire</a:t>
            </a:r>
          </a:p>
          <a:p>
            <a:r>
              <a:rPr lang="fr-FR" dirty="0"/>
              <a:t>Signes cliniques : marbrures, sueurs, oligurie </a:t>
            </a:r>
          </a:p>
          <a:p>
            <a:r>
              <a:rPr lang="fr-FR" dirty="0"/>
              <a:t>Surveillance des points d’appel infectieux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8E4C25-11B7-5A09-2C4A-D563BBBDAA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Surveillance IDE</a:t>
            </a:r>
          </a:p>
        </p:txBody>
      </p:sp>
      <p:pic>
        <p:nvPicPr>
          <p:cNvPr id="6" name="Image 5" descr="Une image contenant texte, capture d’écran, Police, information&#10;&#10;Description générée automatiquement">
            <a:extLst>
              <a:ext uri="{FF2B5EF4-FFF2-40B4-BE49-F238E27FC236}">
                <a16:creationId xmlns:a16="http://schemas.microsoft.com/office/drawing/2014/main" id="{20ECAAF1-F741-7423-0029-4D0E03A18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02" y="1683344"/>
            <a:ext cx="4034098" cy="1043187"/>
          </a:xfrm>
          <a:prstGeom prst="rect">
            <a:avLst/>
          </a:prstGeom>
        </p:spPr>
      </p:pic>
      <p:pic>
        <p:nvPicPr>
          <p:cNvPr id="8" name="Audio 7">
            <a:extLst>
              <a:ext uri="{FF2B5EF4-FFF2-40B4-BE49-F238E27FC236}">
                <a16:creationId xmlns:a16="http://schemas.microsoft.com/office/drawing/2014/main" id="{01819D47-99BE-E8BF-E462-45E85B636E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915"/>
    </mc:Choice>
    <mc:Fallback>
      <p:transition spd="slow" advTm="54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PHP">
  <a:themeElements>
    <a:clrScheme name="Personnalisé 36">
      <a:dk1>
        <a:sysClr val="windowText" lastClr="000000"/>
      </a:dk1>
      <a:lt1>
        <a:sysClr val="window" lastClr="FFFFFF"/>
      </a:lt1>
      <a:dk2>
        <a:srgbClr val="0070C0"/>
      </a:dk2>
      <a:lt2>
        <a:srgbClr val="D2D2D2"/>
      </a:lt2>
      <a:accent1>
        <a:srgbClr val="0070C0"/>
      </a:accent1>
      <a:accent2>
        <a:srgbClr val="0070C0"/>
      </a:accent2>
      <a:accent3>
        <a:srgbClr val="0063AF"/>
      </a:accent3>
      <a:accent4>
        <a:srgbClr val="153D8A"/>
      </a:accent4>
      <a:accent5>
        <a:srgbClr val="0063AF"/>
      </a:accent5>
      <a:accent6>
        <a:srgbClr val="0063AF"/>
      </a:accent6>
      <a:hlink>
        <a:srgbClr val="17BBFD"/>
      </a:hlink>
      <a:folHlink>
        <a:srgbClr val="FF79C2"/>
      </a:folHlink>
    </a:clrScheme>
    <a:fontScheme name="APHP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ualité GH avril 2018" id="{83CD10B5-A146-434D-A361-8CE17F87EC31}" vid="{F333C1BB-6CA1-49DC-ABEF-ACB2C6CF30C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APHP</Template>
  <TotalTime>3952</TotalTime>
  <Words>280</Words>
  <Application>Microsoft Macintosh PowerPoint</Application>
  <PresentationFormat>Affichage à l'écran (4:3)</PresentationFormat>
  <Paragraphs>63</Paragraphs>
  <Slides>18</Slides>
  <Notes>1</Notes>
  <HiddenSlides>0</HiddenSlides>
  <MMClips>18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Montserrat</vt:lpstr>
      <vt:lpstr>Open Sans</vt:lpstr>
      <vt:lpstr>Wingdings</vt:lpstr>
      <vt:lpstr>Wingdings 3</vt:lpstr>
      <vt:lpstr>APHP</vt:lpstr>
      <vt:lpstr>Présentation PowerPoint</vt:lpstr>
      <vt:lpstr>1 </vt:lpstr>
      <vt:lpstr>Définition</vt:lpstr>
      <vt:lpstr>Présentation PowerPoint</vt:lpstr>
      <vt:lpstr>2 </vt:lpstr>
      <vt:lpstr>Présentation PowerPoint</vt:lpstr>
      <vt:lpstr>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4 </vt:lpstr>
      <vt:lpstr>Présentation PowerPoint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CREMIEUX François</dc:creator>
  <cp:lastModifiedBy>Loïc Le Guennec</cp:lastModifiedBy>
  <cp:revision>77</cp:revision>
  <cp:lastPrinted>2019-07-01T07:32:56Z</cp:lastPrinted>
  <dcterms:created xsi:type="dcterms:W3CDTF">2019-03-14T13:25:35Z</dcterms:created>
  <dcterms:modified xsi:type="dcterms:W3CDTF">2024-07-12T10:46:24Z</dcterms:modified>
</cp:coreProperties>
</file>