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sldIdLst>
    <p:sldId id="256" r:id="rId2"/>
    <p:sldId id="265" r:id="rId3"/>
    <p:sldId id="272" r:id="rId4"/>
    <p:sldId id="271" r:id="rId5"/>
    <p:sldId id="273" r:id="rId6"/>
    <p:sldId id="267" r:id="rId7"/>
    <p:sldId id="274" r:id="rId8"/>
    <p:sldId id="275" r:id="rId9"/>
    <p:sldId id="276" r:id="rId10"/>
    <p:sldId id="268" r:id="rId11"/>
    <p:sldId id="260" r:id="rId12"/>
    <p:sldId id="277" r:id="rId13"/>
    <p:sldId id="278" r:id="rId14"/>
    <p:sldId id="279" r:id="rId15"/>
    <p:sldId id="269" r:id="rId16"/>
    <p:sldId id="280" r:id="rId17"/>
    <p:sldId id="258" r:id="rId18"/>
    <p:sldId id="261" r:id="rId19"/>
    <p:sldId id="281" r:id="rId20"/>
    <p:sldId id="259" r:id="rId21"/>
    <p:sldId id="282" r:id="rId22"/>
    <p:sldId id="283" r:id="rId23"/>
    <p:sldId id="262" r:id="rId24"/>
    <p:sldId id="270" r:id="rId25"/>
    <p:sldId id="263" r:id="rId2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56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 snapToObjects="1">
      <p:cViewPr varScale="1">
        <p:scale>
          <a:sx n="121" d="100"/>
          <a:sy n="121" d="100"/>
        </p:scale>
        <p:origin x="7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938402-D089-CE4D-BBAA-07FC87F8B359}" type="datetimeFigureOut">
              <a:rPr lang="fr-FR" smtClean="0"/>
              <a:t>12/03/2023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8A9983-F9F7-0B49-B62E-CBB2862C41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118013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8A9983-F9F7-0B49-B62E-CBB2862C41C2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741341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8A9983-F9F7-0B49-B62E-CBB2862C41C2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50030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8A9983-F9F7-0B49-B62E-CBB2862C41C2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28909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75E0E62-E7DC-14ED-D8B3-98C7E221DA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BD82C32-DFEF-06EF-1D14-401E5F089A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85F5E16-E637-C904-7A3F-17E421A58F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64DB7-856A-F84F-B064-6F2F9D7E5B7A}" type="datetimeFigureOut">
              <a:rPr lang="fr-FR" smtClean="0"/>
              <a:t>12/03/2023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A12E1F8-6F72-58FC-DF47-C720FB99F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E8CCBD3-38C9-80F1-2173-90770C79A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CBE62-E6B3-2040-AB23-35E3A6469BC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98203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2E4145B-BD70-43BA-4882-B46355F8CC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B1DD2D38-A49A-60A0-DED7-87DEF3C6A9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1A726B7-5A6A-E3FE-D6A2-2EB1CECEF5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64DB7-856A-F84F-B064-6F2F9D7E5B7A}" type="datetimeFigureOut">
              <a:rPr lang="fr-FR" smtClean="0"/>
              <a:t>12/03/2023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4E20409-313F-E983-7F60-DF07CCD93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671C16A-E7C6-2F47-E08A-374BD0305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CBE62-E6B3-2040-AB23-35E3A6469BC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3644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DA694B05-35AC-6D6F-B867-D1C755B1AB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B07B94B-9294-F67D-74AF-4A7D30C60D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76E7CE3-B11B-ED74-43CC-833EA4C13D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64DB7-856A-F84F-B064-6F2F9D7E5B7A}" type="datetimeFigureOut">
              <a:rPr lang="fr-FR" smtClean="0"/>
              <a:t>12/03/2023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56CBDFE-5FFD-C88F-AB64-6E8F1DF9D6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BE9381B-953D-3B93-121F-92295FE8D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CBE62-E6B3-2040-AB23-35E3A6469BC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54546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E65D75C-A833-0631-29F1-AA52673E1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9F342CD-8762-ACD6-A29E-750C3B94AC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39305A9-3DCA-8F79-5EF0-375DC3795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64DB7-856A-F84F-B064-6F2F9D7E5B7A}" type="datetimeFigureOut">
              <a:rPr lang="fr-FR" smtClean="0"/>
              <a:t>12/03/2023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C051237-6965-1E3C-7CD2-DB4F3D8C1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0D42B06-BEFF-84E0-BA7F-CF9A132189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CBE62-E6B3-2040-AB23-35E3A6469BC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418907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B2B153-B4ED-CE79-CF45-6DEC4234C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F575A0D-CEBF-6C6A-A010-5C9913E1A7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0FC526B-AFE5-4F8C-97CB-78820AC44E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64DB7-856A-F84F-B064-6F2F9D7E5B7A}" type="datetimeFigureOut">
              <a:rPr lang="fr-FR" smtClean="0"/>
              <a:t>12/03/2023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42B15A5-131F-AC91-8472-CA763F020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B2E971F-E892-202B-C8F6-059E6F171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CBE62-E6B3-2040-AB23-35E3A6469BC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33401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80535D4-570E-9BB0-8B02-374932E4C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960FFB1-D56B-EAA9-DF40-6A727A1D58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5510CD4-9949-FDEE-F6FA-35EA60E424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5020EB3-02B4-3E73-43DE-41E3F7D678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64DB7-856A-F84F-B064-6F2F9D7E5B7A}" type="datetimeFigureOut">
              <a:rPr lang="fr-FR" smtClean="0"/>
              <a:t>12/03/2023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42C8014-9E75-807C-2E58-A87E7097A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2247F82-2607-2431-6B1E-1B8174C7B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CBE62-E6B3-2040-AB23-35E3A6469BC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03066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2A08B8-2D7A-1D5C-5BB1-7EE0295D9A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AAE572E-C400-54B9-5B06-AA8032355E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8F3E20F-D760-1D93-CA9C-4A20F64BA0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E0D880F-3512-FDA5-7920-36D30B8F7F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2AA99C47-7DB0-03D0-6B70-4DF403FD4A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8FC1C8CA-A2F8-A3CE-E796-AE82850D47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64DB7-856A-F84F-B064-6F2F9D7E5B7A}" type="datetimeFigureOut">
              <a:rPr lang="fr-FR" smtClean="0"/>
              <a:t>12/03/2023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54220C4B-8335-54EF-AC08-6FE644A972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54E53E5-1AC4-58A4-554D-EB547CCF8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CBE62-E6B3-2040-AB23-35E3A6469BC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07393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CB047A-E161-1997-8A52-8B25D3A7A1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2A44BA5-DF2C-238F-2A4C-AD07173EA6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64DB7-856A-F84F-B064-6F2F9D7E5B7A}" type="datetimeFigureOut">
              <a:rPr lang="fr-FR" smtClean="0"/>
              <a:t>12/03/2023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DAB361D-E207-EA68-51F3-1A7F385BB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D6A63D9-EA28-3F10-95F3-354DB87C5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CBE62-E6B3-2040-AB23-35E3A6469BC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157988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457996FF-D27F-042E-F617-9E1BD23B2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64DB7-856A-F84F-B064-6F2F9D7E5B7A}" type="datetimeFigureOut">
              <a:rPr lang="fr-FR" smtClean="0"/>
              <a:t>12/03/2023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439FEBC-D2DF-C335-E798-28CF4A7B4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C94C4BB-7052-6313-617B-366F4C166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CBE62-E6B3-2040-AB23-35E3A6469BC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82169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640DCD1-A653-7717-A27F-5572790CCE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8A51DD0-6813-1FF6-CB6E-389969D91C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454B8B9-FB10-03CA-6F74-9F2ADDE015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C53941D-01C4-18C8-ACBC-20AC475AC0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64DB7-856A-F84F-B064-6F2F9D7E5B7A}" type="datetimeFigureOut">
              <a:rPr lang="fr-FR" smtClean="0"/>
              <a:t>12/03/2023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7E1EEE5-F101-5D88-B5C5-B127BB7F66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D783B6B-6CA2-2B3B-A20C-6B21C8470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CBE62-E6B3-2040-AB23-35E3A6469BC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16487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A4F5AE-4F28-9DD0-CE18-9D2151C0D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76C67EF7-B577-AE76-973D-811A4B42F0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DE2FDB4-E377-2CDE-56C7-87515D2C70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15B34D9-2D77-DCE1-29E5-E3BD70727C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64DB7-856A-F84F-B064-6F2F9D7E5B7A}" type="datetimeFigureOut">
              <a:rPr lang="fr-FR" smtClean="0"/>
              <a:t>12/03/2023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E814A8F-6FCB-9619-C3FC-DA86F33E3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E467342-9741-B628-3B59-4F6236BB9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CBE62-E6B3-2040-AB23-35E3A6469BC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6766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BFB61AE6-5F19-DFE4-7A2D-70EE340D6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C36654C-54C1-C5C2-3475-2A787843B2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302CB88-94B4-706A-883F-C3288D3B2B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F64DB7-856A-F84F-B064-6F2F9D7E5B7A}" type="datetimeFigureOut">
              <a:rPr lang="fr-FR" smtClean="0"/>
              <a:t>12/03/2023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074A408-D5B3-FB43-664A-0D8F27B1F3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803CC92-32F2-F5DB-8EFE-23CCD5F8CD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DCBE62-E6B3-2040-AB23-35E3A6469BC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7446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tiff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5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5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5.pn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200B08E-1911-E1FC-4855-EB68B2D4FF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479675"/>
            <a:ext cx="9144000" cy="2387600"/>
          </a:xfrm>
        </p:spPr>
        <p:txBody>
          <a:bodyPr/>
          <a:lstStyle/>
          <a:p>
            <a:r>
              <a:rPr lang="fr-FR" dirty="0"/>
              <a:t>Contrôle glycémique en réanimation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218F1F3-ECB7-962D-E48A-3A535244BE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347493"/>
            <a:ext cx="9144000" cy="1655762"/>
          </a:xfrm>
        </p:spPr>
        <p:txBody>
          <a:bodyPr/>
          <a:lstStyle/>
          <a:p>
            <a:r>
              <a:rPr lang="fr-FR" dirty="0"/>
              <a:t>Formation IDE – SFAR</a:t>
            </a:r>
          </a:p>
          <a:p>
            <a:r>
              <a:rPr lang="fr-FR" dirty="0"/>
              <a:t>Février 2023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B98F681-6D53-D0E8-144E-729196AA52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55239" y="12701"/>
            <a:ext cx="2336761" cy="23622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1AFA1E1-F8EB-9F3D-1699-8DF5B621A7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250" y="5934670"/>
            <a:ext cx="3594100" cy="73660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41C9D98F-606E-43A1-CCBC-2AC9AFC6714A}"/>
              </a:ext>
            </a:extLst>
          </p:cNvPr>
          <p:cNvSpPr txBox="1"/>
          <p:nvPr/>
        </p:nvSpPr>
        <p:spPr>
          <a:xfrm>
            <a:off x="8191548" y="5702805"/>
            <a:ext cx="398647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dirty="0"/>
              <a:t>Dr Amélie </a:t>
            </a:r>
            <a:r>
              <a:rPr lang="fr-FR" dirty="0" err="1"/>
              <a:t>Cambriel</a:t>
            </a:r>
            <a:endParaRPr lang="fr-FR" dirty="0"/>
          </a:p>
          <a:p>
            <a:pPr algn="r"/>
            <a:r>
              <a:rPr lang="fr-FR" dirty="0"/>
              <a:t>Dr Franck </a:t>
            </a:r>
            <a:r>
              <a:rPr lang="fr-FR" dirty="0" err="1"/>
              <a:t>Verdonk</a:t>
            </a:r>
            <a:endParaRPr lang="fr-FR" dirty="0"/>
          </a:p>
          <a:p>
            <a:pPr algn="r"/>
            <a:r>
              <a:rPr lang="fr-FR" dirty="0"/>
              <a:t>Département d’Anesthésie- Réanimation</a:t>
            </a:r>
          </a:p>
          <a:p>
            <a:pPr algn="r"/>
            <a:r>
              <a:rPr lang="fr-FR" dirty="0"/>
              <a:t>Hôpital Saint Antoine (DMU DREAM)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47E4074-3695-2EC8-EADE-7AED0CC664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" y="12701"/>
            <a:ext cx="4862642" cy="314126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3811D72-7AC4-8B64-D4FF-D440FF0DE61B}"/>
              </a:ext>
            </a:extLst>
          </p:cNvPr>
          <p:cNvSpPr/>
          <p:nvPr/>
        </p:nvSpPr>
        <p:spPr>
          <a:xfrm>
            <a:off x="4006631" y="2912115"/>
            <a:ext cx="86433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dirty="0" err="1"/>
              <a:t>siznursing.be</a:t>
            </a:r>
            <a:endParaRPr lang="fr-FR" sz="1000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C3364FB2-CBF5-657C-299D-1711CF9A3D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95250" y="8333"/>
            <a:ext cx="587452" cy="1202055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8636EDC0-3657-2BA2-92B0-92206C16C5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444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84"/>
    </mc:Choice>
    <mc:Fallback xmlns="">
      <p:transition spd="slow" advTm="123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AF49C1F-B315-71BD-D63E-BBFE1530A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30859"/>
            <a:ext cx="11977352" cy="1325563"/>
          </a:xfrm>
        </p:spPr>
        <p:txBody>
          <a:bodyPr/>
          <a:lstStyle/>
          <a:p>
            <a:r>
              <a:rPr lang="fr-FR" dirty="0">
                <a:latin typeface="+mn-lt"/>
              </a:rPr>
              <a:t>Troubles de la glycémie et mortalité - Historique</a:t>
            </a: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29B829C9-193B-82A4-AF22-8DD5A330C14F}"/>
              </a:ext>
            </a:extLst>
          </p:cNvPr>
          <p:cNvCxnSpPr/>
          <p:nvPr/>
        </p:nvCxnSpPr>
        <p:spPr>
          <a:xfrm>
            <a:off x="0" y="759854"/>
            <a:ext cx="8461420" cy="0"/>
          </a:xfrm>
          <a:prstGeom prst="lin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hevron 6">
            <a:extLst>
              <a:ext uri="{FF2B5EF4-FFF2-40B4-BE49-F238E27FC236}">
                <a16:creationId xmlns:a16="http://schemas.microsoft.com/office/drawing/2014/main" id="{24D7BCF9-A244-196A-A036-A819BC55AF25}"/>
              </a:ext>
            </a:extLst>
          </p:cNvPr>
          <p:cNvSpPr/>
          <p:nvPr/>
        </p:nvSpPr>
        <p:spPr>
          <a:xfrm>
            <a:off x="794199" y="1532585"/>
            <a:ext cx="2704563" cy="759854"/>
          </a:xfrm>
          <a:prstGeom prst="chevron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accent1">
                    <a:lumMod val="50000"/>
                  </a:schemeClr>
                </a:solidFill>
              </a:rPr>
              <a:t>2009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DE3F4D37-0740-9EC3-B74D-6F7CE6537D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876" y="3469246"/>
            <a:ext cx="3160778" cy="2564505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CB77C8F9-656E-5136-10DA-A840C03114A5}"/>
              </a:ext>
            </a:extLst>
          </p:cNvPr>
          <p:cNvSpPr txBox="1"/>
          <p:nvPr/>
        </p:nvSpPr>
        <p:spPr>
          <a:xfrm>
            <a:off x="888891" y="2557677"/>
            <a:ext cx="28014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RCT contrôle glycémique</a:t>
            </a:r>
          </a:p>
          <a:p>
            <a:r>
              <a:rPr lang="fr-FR" dirty="0"/>
              <a:t> 80-108mg/</a:t>
            </a:r>
            <a:r>
              <a:rPr lang="fr-FR" dirty="0" err="1"/>
              <a:t>dL</a:t>
            </a:r>
            <a:r>
              <a:rPr lang="fr-FR" dirty="0"/>
              <a:t> VS &lt;180mg/L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AC6B43F6-9F39-D95A-7AD0-0C6282643E46}"/>
              </a:ext>
            </a:extLst>
          </p:cNvPr>
          <p:cNvSpPr txBox="1"/>
          <p:nvPr/>
        </p:nvSpPr>
        <p:spPr>
          <a:xfrm>
            <a:off x="2032862" y="6047081"/>
            <a:ext cx="18147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Nice Sugar NEJM 2009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98B9717B-E7B2-4227-779C-79CEFBF59234}"/>
              </a:ext>
            </a:extLst>
          </p:cNvPr>
          <p:cNvSpPr/>
          <p:nvPr/>
        </p:nvSpPr>
        <p:spPr>
          <a:xfrm>
            <a:off x="4481848" y="1732470"/>
            <a:ext cx="7495504" cy="425560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800" dirty="0">
                <a:solidFill>
                  <a:schemeClr val="accent1">
                    <a:lumMod val="50000"/>
                  </a:schemeClr>
                </a:solidFill>
              </a:rPr>
              <a:t>Groupe contrôle avec glycémie plus basse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fr-FR" sz="2800" dirty="0">
              <a:solidFill>
                <a:schemeClr val="accent1">
                  <a:lumMod val="50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800" dirty="0">
                <a:solidFill>
                  <a:schemeClr val="accent1">
                    <a:lumMod val="50000"/>
                  </a:schemeClr>
                </a:solidFill>
              </a:rPr>
              <a:t>Plus d’hypoglycémies dans le groupe contrôle intensif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fr-FR" sz="2800" dirty="0">
              <a:solidFill>
                <a:schemeClr val="accent1">
                  <a:lumMod val="50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800" dirty="0">
                <a:solidFill>
                  <a:schemeClr val="accent1">
                    <a:lumMod val="50000"/>
                  </a:schemeClr>
                </a:solidFill>
              </a:rPr>
              <a:t>Or hypoglycémie aussi associée à la mortalité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F69531D-0B3D-391A-8312-3C79051730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962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509"/>
    </mc:Choice>
    <mc:Fallback xmlns="">
      <p:transition spd="slow" advTm="355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D450395-021C-960D-36D4-3D1A6CD52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49238"/>
            <a:ext cx="10515600" cy="1325563"/>
          </a:xfrm>
        </p:spPr>
        <p:txBody>
          <a:bodyPr/>
          <a:lstStyle/>
          <a:p>
            <a:r>
              <a:rPr lang="fr-FR" dirty="0">
                <a:latin typeface="+mn-lt"/>
              </a:rPr>
              <a:t>Hypoglycémies</a:t>
            </a: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50C8A74F-E8C8-4378-4375-A42A464F3B2C}"/>
              </a:ext>
            </a:extLst>
          </p:cNvPr>
          <p:cNvCxnSpPr>
            <a:cxnSpLocks/>
          </p:cNvCxnSpPr>
          <p:nvPr/>
        </p:nvCxnSpPr>
        <p:spPr>
          <a:xfrm>
            <a:off x="0" y="759854"/>
            <a:ext cx="8461420" cy="0"/>
          </a:xfrm>
          <a:prstGeom prst="lin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3238D3FF-C9AF-BB0E-3CFD-94F5300C2193}"/>
              </a:ext>
            </a:extLst>
          </p:cNvPr>
          <p:cNvSpPr/>
          <p:nvPr/>
        </p:nvSpPr>
        <p:spPr>
          <a:xfrm>
            <a:off x="2145791" y="1076326"/>
            <a:ext cx="9082087" cy="16722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accent1">
                    <a:lumMod val="50000"/>
                  </a:schemeClr>
                </a:solidFill>
              </a:rPr>
              <a:t>Le plus souvent iatrogènes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accent1">
                    <a:lumMod val="50000"/>
                  </a:schemeClr>
                </a:solidFill>
              </a:rPr>
              <a:t>Posologies insuline inadaptées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accent1">
                    <a:lumMod val="50000"/>
                  </a:schemeClr>
                </a:solidFill>
              </a:rPr>
              <a:t>Arrêt nutrition entérale/parentérale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r-FR" sz="2000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accent1">
                    <a:lumMod val="50000"/>
                  </a:schemeClr>
                </a:solidFill>
              </a:rPr>
              <a:t>Signe d’insuffisance hépatocellulaire sévère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7ECFDB8-7368-FF17-B4F7-2180AD5B13A6}"/>
              </a:ext>
            </a:extLst>
          </p:cNvPr>
          <p:cNvSpPr/>
          <p:nvPr/>
        </p:nvSpPr>
        <p:spPr>
          <a:xfrm>
            <a:off x="463296" y="1076325"/>
            <a:ext cx="1694688" cy="16722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accent1">
                    <a:lumMod val="50000"/>
                  </a:schemeClr>
                </a:solidFill>
              </a:rPr>
              <a:t>Etiologie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615D1D4B-D4DE-CFF7-84E6-D48F8B3E8D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131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808"/>
    </mc:Choice>
    <mc:Fallback xmlns="">
      <p:transition spd="slow" advTm="278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D450395-021C-960D-36D4-3D1A6CD52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49238"/>
            <a:ext cx="10515600" cy="1325563"/>
          </a:xfrm>
        </p:spPr>
        <p:txBody>
          <a:bodyPr/>
          <a:lstStyle/>
          <a:p>
            <a:r>
              <a:rPr lang="fr-FR" dirty="0">
                <a:latin typeface="+mn-lt"/>
              </a:rPr>
              <a:t>Hypoglycémies</a:t>
            </a: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50C8A74F-E8C8-4378-4375-A42A464F3B2C}"/>
              </a:ext>
            </a:extLst>
          </p:cNvPr>
          <p:cNvCxnSpPr>
            <a:cxnSpLocks/>
          </p:cNvCxnSpPr>
          <p:nvPr/>
        </p:nvCxnSpPr>
        <p:spPr>
          <a:xfrm>
            <a:off x="0" y="759854"/>
            <a:ext cx="8461420" cy="0"/>
          </a:xfrm>
          <a:prstGeom prst="lin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3238D3FF-C9AF-BB0E-3CFD-94F5300C2193}"/>
              </a:ext>
            </a:extLst>
          </p:cNvPr>
          <p:cNvSpPr/>
          <p:nvPr/>
        </p:nvSpPr>
        <p:spPr>
          <a:xfrm>
            <a:off x="2145791" y="1076326"/>
            <a:ext cx="9082087" cy="16722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accent1">
                    <a:lumMod val="50000"/>
                  </a:schemeClr>
                </a:solidFill>
              </a:rPr>
              <a:t>Le plus souvent iatrogènes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accent1">
                    <a:lumMod val="50000"/>
                  </a:schemeClr>
                </a:solidFill>
              </a:rPr>
              <a:t>Posologies insuline inadaptées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accent1">
                    <a:lumMod val="50000"/>
                  </a:schemeClr>
                </a:solidFill>
              </a:rPr>
              <a:t>Arrêt nutrition entérale/parentérale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r-FR" sz="2000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accent1">
                    <a:lumMod val="50000"/>
                  </a:schemeClr>
                </a:solidFill>
              </a:rPr>
              <a:t>Signe d’insuffisance hépatocellulaire sévère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7ECFDB8-7368-FF17-B4F7-2180AD5B13A6}"/>
              </a:ext>
            </a:extLst>
          </p:cNvPr>
          <p:cNvSpPr/>
          <p:nvPr/>
        </p:nvSpPr>
        <p:spPr>
          <a:xfrm>
            <a:off x="463296" y="1076325"/>
            <a:ext cx="1694688" cy="16722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accent1">
                    <a:lumMod val="50000"/>
                  </a:schemeClr>
                </a:solidFill>
              </a:rPr>
              <a:t>Etiologie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966173E-E624-73FA-8197-8A231254A141}"/>
              </a:ext>
            </a:extLst>
          </p:cNvPr>
          <p:cNvSpPr/>
          <p:nvPr/>
        </p:nvSpPr>
        <p:spPr>
          <a:xfrm>
            <a:off x="2133600" y="3065008"/>
            <a:ext cx="9094278" cy="13464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accent1">
                    <a:lumMod val="50000"/>
                  </a:schemeClr>
                </a:solidFill>
              </a:rPr>
              <a:t>A vérifier systématiquement en cas de 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accent1">
                    <a:lumMod val="50000"/>
                  </a:schemeClr>
                </a:solidFill>
              </a:rPr>
              <a:t>trouble de la conscience (quel qu’il soit)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accent1">
                    <a:lumMod val="50000"/>
                  </a:schemeClr>
                </a:solidFill>
              </a:rPr>
              <a:t>Hypotension majeure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accent1">
                    <a:lumMod val="50000"/>
                  </a:schemeClr>
                </a:solidFill>
              </a:rPr>
              <a:t>Sueurs, pâleur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9008529-D511-39BE-4217-CB81F60B978C}"/>
              </a:ext>
            </a:extLst>
          </p:cNvPr>
          <p:cNvSpPr/>
          <p:nvPr/>
        </p:nvSpPr>
        <p:spPr>
          <a:xfrm>
            <a:off x="438912" y="3065008"/>
            <a:ext cx="1709156" cy="13464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accent1">
                    <a:lumMod val="50000"/>
                  </a:schemeClr>
                </a:solidFill>
              </a:rPr>
              <a:t>Réflexe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8AAB957E-F24F-634D-544C-CB4D0D3699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541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70"/>
    </mc:Choice>
    <mc:Fallback xmlns="">
      <p:transition spd="slow" advTm="137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D450395-021C-960D-36D4-3D1A6CD52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49238"/>
            <a:ext cx="10515600" cy="1325563"/>
          </a:xfrm>
        </p:spPr>
        <p:txBody>
          <a:bodyPr/>
          <a:lstStyle/>
          <a:p>
            <a:r>
              <a:rPr lang="fr-FR" dirty="0">
                <a:latin typeface="+mn-lt"/>
              </a:rPr>
              <a:t>Hypoglycémies</a:t>
            </a: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50C8A74F-E8C8-4378-4375-A42A464F3B2C}"/>
              </a:ext>
            </a:extLst>
          </p:cNvPr>
          <p:cNvCxnSpPr>
            <a:cxnSpLocks/>
          </p:cNvCxnSpPr>
          <p:nvPr/>
        </p:nvCxnSpPr>
        <p:spPr>
          <a:xfrm>
            <a:off x="0" y="759854"/>
            <a:ext cx="8461420" cy="0"/>
          </a:xfrm>
          <a:prstGeom prst="lin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3238D3FF-C9AF-BB0E-3CFD-94F5300C2193}"/>
              </a:ext>
            </a:extLst>
          </p:cNvPr>
          <p:cNvSpPr/>
          <p:nvPr/>
        </p:nvSpPr>
        <p:spPr>
          <a:xfrm>
            <a:off x="2145791" y="1076326"/>
            <a:ext cx="9082087" cy="16722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accent1">
                    <a:lumMod val="50000"/>
                  </a:schemeClr>
                </a:solidFill>
              </a:rPr>
              <a:t>Le plus souvent iatrogènes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accent1">
                    <a:lumMod val="50000"/>
                  </a:schemeClr>
                </a:solidFill>
              </a:rPr>
              <a:t>Posologies insuline inadaptées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accent1">
                    <a:lumMod val="50000"/>
                  </a:schemeClr>
                </a:solidFill>
              </a:rPr>
              <a:t>Arrêt nutrition entérale/parentérale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r-FR" sz="2000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accent1">
                    <a:lumMod val="50000"/>
                  </a:schemeClr>
                </a:solidFill>
              </a:rPr>
              <a:t>Signe d’insuffisance hépatocellulaire sévère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7ECFDB8-7368-FF17-B4F7-2180AD5B13A6}"/>
              </a:ext>
            </a:extLst>
          </p:cNvPr>
          <p:cNvSpPr/>
          <p:nvPr/>
        </p:nvSpPr>
        <p:spPr>
          <a:xfrm>
            <a:off x="463296" y="1076325"/>
            <a:ext cx="1694688" cy="16722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accent1">
                    <a:lumMod val="50000"/>
                  </a:schemeClr>
                </a:solidFill>
              </a:rPr>
              <a:t>Etiologie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966173E-E624-73FA-8197-8A231254A141}"/>
              </a:ext>
            </a:extLst>
          </p:cNvPr>
          <p:cNvSpPr/>
          <p:nvPr/>
        </p:nvSpPr>
        <p:spPr>
          <a:xfrm>
            <a:off x="2133600" y="3065008"/>
            <a:ext cx="9094278" cy="13464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accent1">
                    <a:lumMod val="50000"/>
                  </a:schemeClr>
                </a:solidFill>
              </a:rPr>
              <a:t>A vérifier systématiquement en cas de 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accent1">
                    <a:lumMod val="50000"/>
                  </a:schemeClr>
                </a:solidFill>
              </a:rPr>
              <a:t>trouble de la conscience (quel qu’il soit)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accent1">
                    <a:lumMod val="50000"/>
                  </a:schemeClr>
                </a:solidFill>
              </a:rPr>
              <a:t>Hypotension majeure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accent1">
                    <a:lumMod val="50000"/>
                  </a:schemeClr>
                </a:solidFill>
              </a:rPr>
              <a:t>Sueurs, pâleur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9008529-D511-39BE-4217-CB81F60B978C}"/>
              </a:ext>
            </a:extLst>
          </p:cNvPr>
          <p:cNvSpPr/>
          <p:nvPr/>
        </p:nvSpPr>
        <p:spPr>
          <a:xfrm>
            <a:off x="438912" y="3065008"/>
            <a:ext cx="1709156" cy="13464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accent1">
                    <a:lumMod val="50000"/>
                  </a:schemeClr>
                </a:solidFill>
              </a:rPr>
              <a:t>Réflexe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294A4D3-8E47-EB8F-B446-6A31D4002F97}"/>
              </a:ext>
            </a:extLst>
          </p:cNvPr>
          <p:cNvSpPr/>
          <p:nvPr/>
        </p:nvSpPr>
        <p:spPr>
          <a:xfrm>
            <a:off x="2121407" y="4727930"/>
            <a:ext cx="9082087" cy="16722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b="1" dirty="0">
                <a:solidFill>
                  <a:schemeClr val="accent1">
                    <a:lumMod val="50000"/>
                  </a:schemeClr>
                </a:solidFill>
              </a:rPr>
              <a:t>Voie per os impossible : </a:t>
            </a:r>
            <a:r>
              <a:rPr lang="fr-FR" sz="2000" dirty="0">
                <a:solidFill>
                  <a:schemeClr val="accent1">
                    <a:lumMod val="50000"/>
                  </a:schemeClr>
                </a:solidFill>
              </a:rPr>
              <a:t>1 Ampoule de G30% IVL + appel médecin. (selon la situation prévoir relais +++)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b="1" dirty="0">
                <a:solidFill>
                  <a:schemeClr val="accent1">
                    <a:lumMod val="50000"/>
                  </a:schemeClr>
                </a:solidFill>
              </a:rPr>
              <a:t>Si patient conscient et voie per os possible </a:t>
            </a:r>
            <a:r>
              <a:rPr lang="fr-FR" sz="2000" dirty="0">
                <a:solidFill>
                  <a:schemeClr val="accent1">
                    <a:lumMod val="50000"/>
                  </a:schemeClr>
                </a:solidFill>
              </a:rPr>
              <a:t>: jus de pomme / sucre / confiture puis sucre lent (pain – plateau repas </a:t>
            </a:r>
            <a:r>
              <a:rPr lang="fr-FR" sz="2000" dirty="0" err="1">
                <a:solidFill>
                  <a:schemeClr val="accent1">
                    <a:lumMod val="50000"/>
                  </a:schemeClr>
                </a:solidFill>
              </a:rPr>
              <a:t>etc</a:t>
            </a:r>
            <a:r>
              <a:rPr lang="fr-FR" sz="2000" dirty="0">
                <a:solidFill>
                  <a:schemeClr val="accent1">
                    <a:lumMod val="50000"/>
                  </a:schemeClr>
                </a:solidFill>
              </a:rPr>
              <a:t>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6B2CB94-9362-E476-E593-F0A8399028C2}"/>
              </a:ext>
            </a:extLst>
          </p:cNvPr>
          <p:cNvSpPr/>
          <p:nvPr/>
        </p:nvSpPr>
        <p:spPr>
          <a:xfrm>
            <a:off x="438912" y="4727930"/>
            <a:ext cx="1694688" cy="167221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accent1">
                    <a:lumMod val="50000"/>
                  </a:schemeClr>
                </a:solidFill>
              </a:rPr>
              <a:t>Traitement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F036F66-51A5-7556-4724-21691EA2F5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097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634"/>
    </mc:Choice>
    <mc:Fallback xmlns="">
      <p:transition spd="slow" advTm="346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A912780-7C07-6669-5B34-1229E26C2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14425"/>
            <a:ext cx="10515600" cy="1325563"/>
          </a:xfrm>
        </p:spPr>
        <p:txBody>
          <a:bodyPr/>
          <a:lstStyle/>
          <a:p>
            <a:r>
              <a:rPr lang="fr-FR" dirty="0">
                <a:latin typeface="+mn-lt"/>
              </a:rPr>
              <a:t>Glycémie, quel objectif ?</a:t>
            </a: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9FB418C4-001A-1B2B-CFE0-526D5F917AC9}"/>
              </a:ext>
            </a:extLst>
          </p:cNvPr>
          <p:cNvCxnSpPr/>
          <p:nvPr/>
        </p:nvCxnSpPr>
        <p:spPr>
          <a:xfrm>
            <a:off x="0" y="759854"/>
            <a:ext cx="8461420" cy="0"/>
          </a:xfrm>
          <a:prstGeom prst="lin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B11A83AC-18D9-811E-2A4E-F052A6F10C53}"/>
              </a:ext>
            </a:extLst>
          </p:cNvPr>
          <p:cNvSpPr/>
          <p:nvPr/>
        </p:nvSpPr>
        <p:spPr>
          <a:xfrm>
            <a:off x="637504" y="1870031"/>
            <a:ext cx="3593206" cy="146819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dirty="0">
                <a:solidFill>
                  <a:schemeClr val="accent1">
                    <a:lumMod val="50000"/>
                  </a:schemeClr>
                </a:solidFill>
              </a:rPr>
              <a:t>Eviter les hyperglycémies</a:t>
            </a:r>
          </a:p>
        </p:txBody>
      </p:sp>
      <p:sp>
        <p:nvSpPr>
          <p:cNvPr id="8" name="Triangle 7">
            <a:extLst>
              <a:ext uri="{FF2B5EF4-FFF2-40B4-BE49-F238E27FC236}">
                <a16:creationId xmlns:a16="http://schemas.microsoft.com/office/drawing/2014/main" id="{AF8BACB4-56A9-96E0-09C3-509A363278D2}"/>
              </a:ext>
            </a:extLst>
          </p:cNvPr>
          <p:cNvSpPr/>
          <p:nvPr/>
        </p:nvSpPr>
        <p:spPr>
          <a:xfrm>
            <a:off x="4868214" y="3979572"/>
            <a:ext cx="1633470" cy="1017431"/>
          </a:xfrm>
          <a:prstGeom prst="triangle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7CB49EE1-2615-C7F4-C63A-CDE928B2B7DE}"/>
              </a:ext>
            </a:extLst>
          </p:cNvPr>
          <p:cNvCxnSpPr>
            <a:cxnSpLocks/>
          </p:cNvCxnSpPr>
          <p:nvPr/>
        </p:nvCxnSpPr>
        <p:spPr>
          <a:xfrm>
            <a:off x="2376153" y="3380703"/>
            <a:ext cx="6819362" cy="1010993"/>
          </a:xfrm>
          <a:prstGeom prst="line">
            <a:avLst/>
          </a:prstGeom>
          <a:ln w="571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>
            <a:extLst>
              <a:ext uri="{FF2B5EF4-FFF2-40B4-BE49-F238E27FC236}">
                <a16:creationId xmlns:a16="http://schemas.microsoft.com/office/drawing/2014/main" id="{0DC9B30C-3407-6AE7-B9FA-68892EDAD7A4}"/>
              </a:ext>
            </a:extLst>
          </p:cNvPr>
          <p:cNvSpPr txBox="1"/>
          <p:nvPr/>
        </p:nvSpPr>
        <p:spPr>
          <a:xfrm>
            <a:off x="10522632" y="6512983"/>
            <a:ext cx="1669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Reco SFAR 2018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5A27188-2D9E-94A3-5C40-69DC307AE4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742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48"/>
    </mc:Choice>
    <mc:Fallback xmlns="">
      <p:transition spd="slow" advTm="60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A912780-7C07-6669-5B34-1229E26C2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14425"/>
            <a:ext cx="10515600" cy="1325563"/>
          </a:xfrm>
        </p:spPr>
        <p:txBody>
          <a:bodyPr/>
          <a:lstStyle/>
          <a:p>
            <a:r>
              <a:rPr lang="fr-FR" dirty="0">
                <a:latin typeface="+mn-lt"/>
              </a:rPr>
              <a:t>Glycémie, quel objectif ?</a:t>
            </a: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9FB418C4-001A-1B2B-CFE0-526D5F917AC9}"/>
              </a:ext>
            </a:extLst>
          </p:cNvPr>
          <p:cNvCxnSpPr/>
          <p:nvPr/>
        </p:nvCxnSpPr>
        <p:spPr>
          <a:xfrm>
            <a:off x="0" y="759854"/>
            <a:ext cx="8461420" cy="0"/>
          </a:xfrm>
          <a:prstGeom prst="lin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B11A83AC-18D9-811E-2A4E-F052A6F10C53}"/>
              </a:ext>
            </a:extLst>
          </p:cNvPr>
          <p:cNvSpPr/>
          <p:nvPr/>
        </p:nvSpPr>
        <p:spPr>
          <a:xfrm>
            <a:off x="637504" y="1870031"/>
            <a:ext cx="3593206" cy="146819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dirty="0">
                <a:solidFill>
                  <a:schemeClr val="accent1">
                    <a:lumMod val="50000"/>
                  </a:schemeClr>
                </a:solidFill>
              </a:rPr>
              <a:t>Eviter les hyperglycémies</a:t>
            </a: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6E3D7DBE-DF8F-8E6D-DF7D-A90960B41116}"/>
              </a:ext>
            </a:extLst>
          </p:cNvPr>
          <p:cNvSpPr/>
          <p:nvPr/>
        </p:nvSpPr>
        <p:spPr>
          <a:xfrm>
            <a:off x="7514822" y="2625367"/>
            <a:ext cx="3593206" cy="146819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dirty="0">
                <a:solidFill>
                  <a:schemeClr val="accent1">
                    <a:lumMod val="50000"/>
                  </a:schemeClr>
                </a:solidFill>
              </a:rPr>
              <a:t>Sans induire d’hypoglycémie</a:t>
            </a:r>
          </a:p>
        </p:txBody>
      </p:sp>
      <p:sp>
        <p:nvSpPr>
          <p:cNvPr id="8" name="Triangle 7">
            <a:extLst>
              <a:ext uri="{FF2B5EF4-FFF2-40B4-BE49-F238E27FC236}">
                <a16:creationId xmlns:a16="http://schemas.microsoft.com/office/drawing/2014/main" id="{AF8BACB4-56A9-96E0-09C3-509A363278D2}"/>
              </a:ext>
            </a:extLst>
          </p:cNvPr>
          <p:cNvSpPr/>
          <p:nvPr/>
        </p:nvSpPr>
        <p:spPr>
          <a:xfrm>
            <a:off x="4868214" y="3979572"/>
            <a:ext cx="1633470" cy="1017431"/>
          </a:xfrm>
          <a:prstGeom prst="triangle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7CB49EE1-2615-C7F4-C63A-CDE928B2B7DE}"/>
              </a:ext>
            </a:extLst>
          </p:cNvPr>
          <p:cNvCxnSpPr>
            <a:cxnSpLocks/>
          </p:cNvCxnSpPr>
          <p:nvPr/>
        </p:nvCxnSpPr>
        <p:spPr>
          <a:xfrm>
            <a:off x="2376153" y="3380703"/>
            <a:ext cx="6819362" cy="1010993"/>
          </a:xfrm>
          <a:prstGeom prst="line">
            <a:avLst/>
          </a:prstGeom>
          <a:ln w="571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>
            <a:extLst>
              <a:ext uri="{FF2B5EF4-FFF2-40B4-BE49-F238E27FC236}">
                <a16:creationId xmlns:a16="http://schemas.microsoft.com/office/drawing/2014/main" id="{0DC9B30C-3407-6AE7-B9FA-68892EDAD7A4}"/>
              </a:ext>
            </a:extLst>
          </p:cNvPr>
          <p:cNvSpPr txBox="1"/>
          <p:nvPr/>
        </p:nvSpPr>
        <p:spPr>
          <a:xfrm>
            <a:off x="10522632" y="6512983"/>
            <a:ext cx="1669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Reco SFAR 2018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272C97B-C5F3-18FF-73DD-D847D4F810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63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81"/>
    </mc:Choice>
    <mc:Fallback xmlns="">
      <p:transition spd="slow" advTm="25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A912780-7C07-6669-5B34-1229E26C2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14425"/>
            <a:ext cx="10515600" cy="1325563"/>
          </a:xfrm>
        </p:spPr>
        <p:txBody>
          <a:bodyPr/>
          <a:lstStyle/>
          <a:p>
            <a:r>
              <a:rPr lang="fr-FR" dirty="0">
                <a:latin typeface="+mn-lt"/>
              </a:rPr>
              <a:t>Glycémie, quel objectif ?</a:t>
            </a: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9FB418C4-001A-1B2B-CFE0-526D5F917AC9}"/>
              </a:ext>
            </a:extLst>
          </p:cNvPr>
          <p:cNvCxnSpPr/>
          <p:nvPr/>
        </p:nvCxnSpPr>
        <p:spPr>
          <a:xfrm>
            <a:off x="0" y="759854"/>
            <a:ext cx="8461420" cy="0"/>
          </a:xfrm>
          <a:prstGeom prst="lin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B11A83AC-18D9-811E-2A4E-F052A6F10C53}"/>
              </a:ext>
            </a:extLst>
          </p:cNvPr>
          <p:cNvSpPr/>
          <p:nvPr/>
        </p:nvSpPr>
        <p:spPr>
          <a:xfrm>
            <a:off x="637504" y="1870031"/>
            <a:ext cx="3593206" cy="146819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dirty="0">
                <a:solidFill>
                  <a:schemeClr val="accent1">
                    <a:lumMod val="50000"/>
                  </a:schemeClr>
                </a:solidFill>
              </a:rPr>
              <a:t>Eviter les hyperglycémies</a:t>
            </a: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6E3D7DBE-DF8F-8E6D-DF7D-A90960B41116}"/>
              </a:ext>
            </a:extLst>
          </p:cNvPr>
          <p:cNvSpPr/>
          <p:nvPr/>
        </p:nvSpPr>
        <p:spPr>
          <a:xfrm>
            <a:off x="7514822" y="2625367"/>
            <a:ext cx="3593206" cy="146819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dirty="0">
                <a:solidFill>
                  <a:schemeClr val="accent1">
                    <a:lumMod val="50000"/>
                  </a:schemeClr>
                </a:solidFill>
              </a:rPr>
              <a:t>Sans induire d’hypoglycémie</a:t>
            </a:r>
          </a:p>
        </p:txBody>
      </p:sp>
      <p:sp>
        <p:nvSpPr>
          <p:cNvPr id="8" name="Triangle 7">
            <a:extLst>
              <a:ext uri="{FF2B5EF4-FFF2-40B4-BE49-F238E27FC236}">
                <a16:creationId xmlns:a16="http://schemas.microsoft.com/office/drawing/2014/main" id="{AF8BACB4-56A9-96E0-09C3-509A363278D2}"/>
              </a:ext>
            </a:extLst>
          </p:cNvPr>
          <p:cNvSpPr/>
          <p:nvPr/>
        </p:nvSpPr>
        <p:spPr>
          <a:xfrm>
            <a:off x="4868214" y="3979572"/>
            <a:ext cx="1633470" cy="1017431"/>
          </a:xfrm>
          <a:prstGeom prst="triangle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7CB49EE1-2615-C7F4-C63A-CDE928B2B7DE}"/>
              </a:ext>
            </a:extLst>
          </p:cNvPr>
          <p:cNvCxnSpPr>
            <a:cxnSpLocks/>
          </p:cNvCxnSpPr>
          <p:nvPr/>
        </p:nvCxnSpPr>
        <p:spPr>
          <a:xfrm>
            <a:off x="2376153" y="3380703"/>
            <a:ext cx="6819362" cy="1010993"/>
          </a:xfrm>
          <a:prstGeom prst="line">
            <a:avLst/>
          </a:prstGeom>
          <a:ln w="571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lèche vers la droite 14">
            <a:extLst>
              <a:ext uri="{FF2B5EF4-FFF2-40B4-BE49-F238E27FC236}">
                <a16:creationId xmlns:a16="http://schemas.microsoft.com/office/drawing/2014/main" id="{15EA1B4E-175F-6FEA-6A70-F43650D0F679}"/>
              </a:ext>
            </a:extLst>
          </p:cNvPr>
          <p:cNvSpPr/>
          <p:nvPr/>
        </p:nvSpPr>
        <p:spPr>
          <a:xfrm>
            <a:off x="1071562" y="4848894"/>
            <a:ext cx="9675857" cy="2033421"/>
          </a:xfrm>
          <a:prstGeom prst="righ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solidFill>
                  <a:srgbClr val="C00000"/>
                </a:solidFill>
              </a:rPr>
              <a:t>Objectif : glycémie 140-180 mg/</a:t>
            </a:r>
            <a:r>
              <a:rPr lang="fr-FR" sz="3200" b="1" dirty="0" err="1">
                <a:solidFill>
                  <a:srgbClr val="C00000"/>
                </a:solidFill>
              </a:rPr>
              <a:t>dL</a:t>
            </a:r>
            <a:endParaRPr lang="fr-FR" sz="3200" b="1" dirty="0">
              <a:solidFill>
                <a:srgbClr val="C00000"/>
              </a:solidFill>
            </a:endParaRPr>
          </a:p>
          <a:p>
            <a:pPr algn="ctr"/>
            <a:r>
              <a:rPr lang="fr-FR" sz="1600" b="1" dirty="0">
                <a:solidFill>
                  <a:srgbClr val="C00000"/>
                </a:solidFill>
              </a:rPr>
              <a:t>Soit 8-10mM</a:t>
            </a:r>
            <a:r>
              <a:rPr lang="fr-FR" sz="3200" b="1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0DC9B30C-3407-6AE7-B9FA-68892EDAD7A4}"/>
              </a:ext>
            </a:extLst>
          </p:cNvPr>
          <p:cNvSpPr txBox="1"/>
          <p:nvPr/>
        </p:nvSpPr>
        <p:spPr>
          <a:xfrm>
            <a:off x="10522632" y="6512983"/>
            <a:ext cx="1669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Reco SFAR 2018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1E36148-0829-BA94-F938-6AF18975AA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447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810"/>
    </mc:Choice>
    <mc:Fallback xmlns="">
      <p:transition spd="slow" advTm="168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6684C97-EDF5-F45B-553C-93F38469D8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45496"/>
            <a:ext cx="12192000" cy="1325563"/>
          </a:xfrm>
        </p:spPr>
        <p:txBody>
          <a:bodyPr/>
          <a:lstStyle/>
          <a:p>
            <a:r>
              <a:rPr lang="fr-FR" dirty="0">
                <a:latin typeface="+mn-lt"/>
              </a:rPr>
              <a:t>3 types de patients hyperglycémiques</a:t>
            </a:r>
            <a:endParaRPr lang="fr-FR" sz="2000" dirty="0">
              <a:latin typeface="+mn-lt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8C03579-3CE0-FD81-1C4C-336BF88D9A34}"/>
              </a:ext>
            </a:extLst>
          </p:cNvPr>
          <p:cNvSpPr txBox="1"/>
          <p:nvPr/>
        </p:nvSpPr>
        <p:spPr>
          <a:xfrm>
            <a:off x="9679517" y="6492875"/>
            <a:ext cx="2512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Cheisson</a:t>
            </a:r>
            <a:r>
              <a:rPr lang="fr-FR" dirty="0"/>
              <a:t> et al SFAR 2018</a:t>
            </a:r>
          </a:p>
        </p:txBody>
      </p:sp>
      <p:graphicFrame>
        <p:nvGraphicFramePr>
          <p:cNvPr id="9" name="Tableau 9">
            <a:extLst>
              <a:ext uri="{FF2B5EF4-FFF2-40B4-BE49-F238E27FC236}">
                <a16:creationId xmlns:a16="http://schemas.microsoft.com/office/drawing/2014/main" id="{0B91C233-8F2B-41B8-652E-4798599DBF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4928751"/>
              </p:ext>
            </p:extLst>
          </p:nvPr>
        </p:nvGraphicFramePr>
        <p:xfrm>
          <a:off x="443706" y="1274621"/>
          <a:ext cx="11304588" cy="39172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9153">
                  <a:extLst>
                    <a:ext uri="{9D8B030D-6E8A-4147-A177-3AD203B41FA5}">
                      <a16:colId xmlns:a16="http://schemas.microsoft.com/office/drawing/2014/main" val="374542485"/>
                    </a:ext>
                  </a:extLst>
                </a:gridCol>
                <a:gridCol w="2971800">
                  <a:extLst>
                    <a:ext uri="{9D8B030D-6E8A-4147-A177-3AD203B41FA5}">
                      <a16:colId xmlns:a16="http://schemas.microsoft.com/office/drawing/2014/main" val="1213174358"/>
                    </a:ext>
                  </a:extLst>
                </a:gridCol>
                <a:gridCol w="3417488">
                  <a:extLst>
                    <a:ext uri="{9D8B030D-6E8A-4147-A177-3AD203B41FA5}">
                      <a16:colId xmlns:a16="http://schemas.microsoft.com/office/drawing/2014/main" val="3249728923"/>
                    </a:ext>
                  </a:extLst>
                </a:gridCol>
                <a:gridCol w="2826147">
                  <a:extLst>
                    <a:ext uri="{9D8B030D-6E8A-4147-A177-3AD203B41FA5}">
                      <a16:colId xmlns:a16="http://schemas.microsoft.com/office/drawing/2014/main" val="1827137585"/>
                    </a:ext>
                  </a:extLst>
                </a:gridCol>
              </a:tblGrid>
              <a:tr h="651996"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Type de diabète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Diabète de type I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Diabète de type II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Patient non diabétique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8424412"/>
                  </a:ext>
                </a:extLst>
              </a:tr>
              <a:tr h="651996">
                <a:tc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Mécanisme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Maladie auto-immune</a:t>
                      </a:r>
                    </a:p>
                    <a:p>
                      <a:pPr algn="ctr"/>
                      <a:r>
                        <a:rPr lang="fr-FR" dirty="0"/>
                        <a:t>Insulinopénie majeure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Insulinorésistance puis insulinopénie relative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Insulinorésistance liée à l’inflammation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0496999"/>
                  </a:ext>
                </a:extLst>
              </a:tr>
              <a:tr h="750375">
                <a:tc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Traitement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Insuline = vitale</a:t>
                      </a:r>
                    </a:p>
                    <a:p>
                      <a:pPr algn="ctr"/>
                      <a:r>
                        <a:rPr lang="fr-FR" dirty="0"/>
                        <a:t>TOUJOURS à POURSUIVRE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69B">
                        <a:alpha val="4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Antidiabétiques non insuliniques puis insuline à la phase tardive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insuline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4597536"/>
                  </a:ext>
                </a:extLst>
              </a:tr>
              <a:tr h="931423">
                <a:tc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Complication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Risque VITAL si arrêt de l’insuline basale </a:t>
                      </a:r>
                    </a:p>
                    <a:p>
                      <a:pPr algn="ctr"/>
                      <a:r>
                        <a:rPr lang="fr-FR" dirty="0"/>
                        <a:t>(acidocétose)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Accumulation des AD si insuffisance rénale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8729463"/>
                  </a:ext>
                </a:extLst>
              </a:tr>
              <a:tr h="931423">
                <a:tc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Remarques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Chirurgie pancréatique : considérer le patient comme DT1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Relais des </a:t>
                      </a:r>
                      <a:r>
                        <a:rPr lang="fr-FR" dirty="0" err="1"/>
                        <a:t>ttt</a:t>
                      </a:r>
                      <a:r>
                        <a:rPr lang="fr-FR" dirty="0"/>
                        <a:t> par insuline en soins critiques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Signe la sévérité de la pathologie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4834779"/>
                  </a:ext>
                </a:extLst>
              </a:tr>
            </a:tbl>
          </a:graphicData>
        </a:graphic>
      </p:graphicFrame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29B86222-9DCF-5FCA-3297-FC82784045F2}"/>
              </a:ext>
            </a:extLst>
          </p:cNvPr>
          <p:cNvSpPr/>
          <p:nvPr/>
        </p:nvSpPr>
        <p:spPr>
          <a:xfrm>
            <a:off x="443706" y="5386388"/>
            <a:ext cx="11304588" cy="82867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chemeClr val="accent1">
                    <a:lumMod val="50000"/>
                  </a:schemeClr>
                </a:solidFill>
              </a:rPr>
              <a:t>Tout déséquilibre glycémique brutal est souvent le signe d’une nouvelle agression systémique</a:t>
            </a:r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0E712DAB-B00D-0147-B3B5-B9922A230A7E}"/>
              </a:ext>
            </a:extLst>
          </p:cNvPr>
          <p:cNvCxnSpPr/>
          <p:nvPr/>
        </p:nvCxnSpPr>
        <p:spPr>
          <a:xfrm>
            <a:off x="0" y="759854"/>
            <a:ext cx="8461420" cy="0"/>
          </a:xfrm>
          <a:prstGeom prst="lin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2BD13A8-BB5E-2A5F-9B60-A49D4E66CE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181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608"/>
    </mc:Choice>
    <mc:Fallback xmlns="">
      <p:transition spd="slow" advTm="1166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94E31C3-71DF-3DBA-DCF8-4DB069D7C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92807"/>
            <a:ext cx="10515600" cy="1325563"/>
          </a:xfrm>
        </p:spPr>
        <p:txBody>
          <a:bodyPr/>
          <a:lstStyle/>
          <a:p>
            <a:r>
              <a:rPr lang="fr-FR" dirty="0">
                <a:latin typeface="+mn-lt"/>
              </a:rPr>
              <a:t>Quels traitements ?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AB52C71-FE17-EB27-FA71-81B2B11536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3174" y="1546016"/>
            <a:ext cx="1170346" cy="2192338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47C1D093-9B52-0124-365F-E24E1E8E3716}"/>
              </a:ext>
            </a:extLst>
          </p:cNvPr>
          <p:cNvSpPr txBox="1"/>
          <p:nvPr/>
        </p:nvSpPr>
        <p:spPr>
          <a:xfrm>
            <a:off x="2710911" y="2447032"/>
            <a:ext cx="934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Insuline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0D8D5D7F-B236-0172-3C39-87556AAEC3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385" y="1165086"/>
            <a:ext cx="1998467" cy="2793722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1937FFC8-8614-D362-D666-3C1C6881AEF2}"/>
              </a:ext>
            </a:extLst>
          </p:cNvPr>
          <p:cNvSpPr txBox="1"/>
          <p:nvPr/>
        </p:nvSpPr>
        <p:spPr>
          <a:xfrm>
            <a:off x="4343400" y="1549309"/>
            <a:ext cx="6300787" cy="2246769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sz="2800" b="1" dirty="0"/>
              <a:t>Rapide </a:t>
            </a:r>
          </a:p>
          <a:p>
            <a:r>
              <a:rPr lang="fr-FR" sz="2800" dirty="0"/>
              <a:t>	* IVSE</a:t>
            </a:r>
          </a:p>
          <a:p>
            <a:r>
              <a:rPr lang="fr-FR" sz="2800" dirty="0"/>
              <a:t>	* SC</a:t>
            </a:r>
          </a:p>
          <a:p>
            <a:endParaRPr lang="fr-FR" sz="2800" dirty="0"/>
          </a:p>
          <a:p>
            <a:r>
              <a:rPr lang="fr-FR" sz="2800" b="1" dirty="0"/>
              <a:t>Lente</a:t>
            </a:r>
          </a:p>
        </p:txBody>
      </p: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A5622CF4-8B4A-267D-F3FB-C044A4E9B0F8}"/>
              </a:ext>
            </a:extLst>
          </p:cNvPr>
          <p:cNvCxnSpPr/>
          <p:nvPr/>
        </p:nvCxnSpPr>
        <p:spPr>
          <a:xfrm>
            <a:off x="0" y="759854"/>
            <a:ext cx="8461420" cy="0"/>
          </a:xfrm>
          <a:prstGeom prst="lin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725B7D5-A711-6385-48AF-0AE79771FB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654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682"/>
    </mc:Choice>
    <mc:Fallback xmlns="">
      <p:transition spd="slow" advTm="286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94E31C3-71DF-3DBA-DCF8-4DB069D7C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92807"/>
            <a:ext cx="10515600" cy="1325563"/>
          </a:xfrm>
        </p:spPr>
        <p:txBody>
          <a:bodyPr/>
          <a:lstStyle/>
          <a:p>
            <a:r>
              <a:rPr lang="fr-FR" dirty="0">
                <a:latin typeface="+mn-lt"/>
              </a:rPr>
              <a:t>Quels traitements ?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AB52C71-FE17-EB27-FA71-81B2B11536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3174" y="1546016"/>
            <a:ext cx="1170346" cy="2192338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47C1D093-9B52-0124-365F-E24E1E8E3716}"/>
              </a:ext>
            </a:extLst>
          </p:cNvPr>
          <p:cNvSpPr txBox="1"/>
          <p:nvPr/>
        </p:nvSpPr>
        <p:spPr>
          <a:xfrm>
            <a:off x="2710911" y="2447032"/>
            <a:ext cx="934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Insuline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0D8D5D7F-B236-0172-3C39-87556AAEC3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385" y="1165086"/>
            <a:ext cx="1998467" cy="2793722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1937FFC8-8614-D362-D666-3C1C6881AEF2}"/>
              </a:ext>
            </a:extLst>
          </p:cNvPr>
          <p:cNvSpPr txBox="1"/>
          <p:nvPr/>
        </p:nvSpPr>
        <p:spPr>
          <a:xfrm>
            <a:off x="4343400" y="1549309"/>
            <a:ext cx="6300787" cy="2246769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sz="2800" b="1" dirty="0"/>
              <a:t>Rapide </a:t>
            </a:r>
          </a:p>
          <a:p>
            <a:r>
              <a:rPr lang="fr-FR" sz="2800" dirty="0"/>
              <a:t>	* IVSE</a:t>
            </a:r>
          </a:p>
          <a:p>
            <a:r>
              <a:rPr lang="fr-FR" sz="2800" dirty="0"/>
              <a:t>	* SC</a:t>
            </a:r>
          </a:p>
          <a:p>
            <a:endParaRPr lang="fr-FR" sz="2800" dirty="0"/>
          </a:p>
          <a:p>
            <a:r>
              <a:rPr lang="fr-FR" sz="2800" b="1" dirty="0"/>
              <a:t>Lente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E421E2EE-484C-352C-9A90-B045112E2DB0}"/>
              </a:ext>
            </a:extLst>
          </p:cNvPr>
          <p:cNvSpPr txBox="1"/>
          <p:nvPr/>
        </p:nvSpPr>
        <p:spPr>
          <a:xfrm>
            <a:off x="518777" y="4591189"/>
            <a:ext cx="10125409" cy="1569660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b="1" dirty="0"/>
              <a:t>Traitements per os :</a:t>
            </a:r>
          </a:p>
          <a:p>
            <a:r>
              <a:rPr lang="fr-FR" sz="2400" dirty="0"/>
              <a:t>* Pas à la phase aiguë</a:t>
            </a:r>
          </a:p>
          <a:p>
            <a:r>
              <a:rPr lang="fr-FR" sz="2400" dirty="0"/>
              <a:t>* Metformine contre indiquée en cas d’insuffisance rénale et/ou cardiaque (risque = acidose lactique)</a:t>
            </a:r>
          </a:p>
        </p:txBody>
      </p: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A5622CF4-8B4A-267D-F3FB-C044A4E9B0F8}"/>
              </a:ext>
            </a:extLst>
          </p:cNvPr>
          <p:cNvCxnSpPr/>
          <p:nvPr/>
        </p:nvCxnSpPr>
        <p:spPr>
          <a:xfrm>
            <a:off x="0" y="759854"/>
            <a:ext cx="8461420" cy="0"/>
          </a:xfrm>
          <a:prstGeom prst="lin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5256727-2AA8-2A63-F0E2-9D9404F744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27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48"/>
    </mc:Choice>
    <mc:Fallback xmlns="">
      <p:transition spd="slow" advTm="140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C2D4314-A18B-79CC-F38C-534615FDB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19510"/>
            <a:ext cx="12080383" cy="1325563"/>
          </a:xfrm>
        </p:spPr>
        <p:txBody>
          <a:bodyPr/>
          <a:lstStyle/>
          <a:p>
            <a:r>
              <a:rPr lang="fr-FR" dirty="0">
                <a:latin typeface="+mn-lt"/>
              </a:rPr>
              <a:t>Pourquoi s’intéresser à la glycémie en réanimation ?</a:t>
            </a:r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3E66ADE-C12E-10C1-2874-E08453BB75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990" y="2359025"/>
            <a:ext cx="2317500" cy="213995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A6920D4C-0128-FFCE-5ABD-E927FE3918E3}"/>
              </a:ext>
            </a:extLst>
          </p:cNvPr>
          <p:cNvSpPr txBox="1"/>
          <p:nvPr/>
        </p:nvSpPr>
        <p:spPr>
          <a:xfrm>
            <a:off x="979980" y="4602138"/>
            <a:ext cx="213552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800" dirty="0"/>
              <a:t>80%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89EE4725-6368-7451-19F7-D73C767EAC24}"/>
              </a:ext>
            </a:extLst>
          </p:cNvPr>
          <p:cNvSpPr/>
          <p:nvPr/>
        </p:nvSpPr>
        <p:spPr>
          <a:xfrm>
            <a:off x="296214" y="1429555"/>
            <a:ext cx="3503054" cy="69545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dirty="0">
                <a:solidFill>
                  <a:schemeClr val="accent1">
                    <a:lumMod val="50000"/>
                  </a:schemeClr>
                </a:solidFill>
              </a:rPr>
              <a:t>Hyperglycémie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F5C08FB1-FA49-0477-0EBC-07893BC6E6EC}"/>
              </a:ext>
            </a:extLst>
          </p:cNvPr>
          <p:cNvSpPr txBox="1"/>
          <p:nvPr/>
        </p:nvSpPr>
        <p:spPr>
          <a:xfrm>
            <a:off x="10248684" y="6396335"/>
            <a:ext cx="19819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/>
              <a:t>Ducan</a:t>
            </a:r>
            <a:r>
              <a:rPr lang="fr-FR" sz="1200" dirty="0"/>
              <a:t>, </a:t>
            </a:r>
            <a:r>
              <a:rPr lang="fr-FR" sz="1200" dirty="0" err="1"/>
              <a:t>Curr</a:t>
            </a:r>
            <a:r>
              <a:rPr lang="fr-FR" sz="1200" dirty="0"/>
              <a:t> </a:t>
            </a:r>
            <a:r>
              <a:rPr lang="fr-FR" sz="1200" dirty="0" err="1"/>
              <a:t>Pharm</a:t>
            </a:r>
            <a:r>
              <a:rPr lang="fr-FR" sz="1200" dirty="0"/>
              <a:t> Des 2013</a:t>
            </a:r>
          </a:p>
          <a:p>
            <a:r>
              <a:rPr lang="fr-FR" sz="1200" dirty="0" err="1"/>
              <a:t>Kotagal</a:t>
            </a:r>
            <a:r>
              <a:rPr lang="fr-FR" sz="1200" dirty="0"/>
              <a:t> et al Ann </a:t>
            </a:r>
            <a:r>
              <a:rPr lang="fr-FR" sz="1200" dirty="0" err="1"/>
              <a:t>Surg</a:t>
            </a:r>
            <a:r>
              <a:rPr lang="fr-FR" sz="1200" dirty="0"/>
              <a:t> 2015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BF0FD555-2BE5-7408-959C-F2B329658241}"/>
              </a:ext>
            </a:extLst>
          </p:cNvPr>
          <p:cNvSpPr txBox="1"/>
          <p:nvPr/>
        </p:nvSpPr>
        <p:spPr>
          <a:xfrm>
            <a:off x="1051905" y="5782519"/>
            <a:ext cx="18101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En soins critiques</a:t>
            </a:r>
          </a:p>
        </p:txBody>
      </p: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04067D6F-5B84-6794-E790-C29E2A23A3FB}"/>
              </a:ext>
            </a:extLst>
          </p:cNvPr>
          <p:cNvCxnSpPr/>
          <p:nvPr/>
        </p:nvCxnSpPr>
        <p:spPr>
          <a:xfrm>
            <a:off x="0" y="759854"/>
            <a:ext cx="8461420" cy="0"/>
          </a:xfrm>
          <a:prstGeom prst="lin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B8991F3-A531-FD57-6E2A-64870A5F3D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182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86"/>
    </mc:Choice>
    <mc:Fallback xmlns="">
      <p:transition spd="slow" advTm="109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6E144D4-8C32-6BBB-8049-640D979939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81783"/>
            <a:ext cx="10515600" cy="1325563"/>
          </a:xfrm>
        </p:spPr>
        <p:txBody>
          <a:bodyPr/>
          <a:lstStyle/>
          <a:p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Contrôle glycémique en pratique</a:t>
            </a: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BAE2A3AB-A488-D237-6328-378071D0C636}"/>
              </a:ext>
            </a:extLst>
          </p:cNvPr>
          <p:cNvCxnSpPr/>
          <p:nvPr/>
        </p:nvCxnSpPr>
        <p:spPr>
          <a:xfrm>
            <a:off x="0" y="759854"/>
            <a:ext cx="8461420" cy="0"/>
          </a:xfrm>
          <a:prstGeom prst="lin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4C4E872A-DD44-5E54-3611-A5052AC1E4B4}"/>
              </a:ext>
            </a:extLst>
          </p:cNvPr>
          <p:cNvSpPr/>
          <p:nvPr/>
        </p:nvSpPr>
        <p:spPr>
          <a:xfrm>
            <a:off x="395288" y="1028697"/>
            <a:ext cx="2676525" cy="70008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>
                <a:ln>
                  <a:solidFill>
                    <a:sysClr val="windowText" lastClr="000000"/>
                  </a:solidFill>
                </a:ln>
                <a:solidFill>
                  <a:schemeClr val="accent1">
                    <a:lumMod val="75000"/>
                  </a:schemeClr>
                </a:solidFill>
              </a:rPr>
              <a:t>Comment ?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F6B8E39-8572-4D3C-C8C4-BA2B24E3CE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66750" y="2099467"/>
            <a:ext cx="587452" cy="1202055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79D4D90E-ADA7-1AF3-E9BF-5472171679A0}"/>
              </a:ext>
            </a:extLst>
          </p:cNvPr>
          <p:cNvSpPr txBox="1"/>
          <p:nvPr/>
        </p:nvSpPr>
        <p:spPr>
          <a:xfrm>
            <a:off x="1446201" y="2224777"/>
            <a:ext cx="211077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Capillaire</a:t>
            </a:r>
          </a:p>
          <a:p>
            <a:endParaRPr lang="fr-FR" dirty="0"/>
          </a:p>
          <a:p>
            <a:r>
              <a:rPr lang="fr-FR" dirty="0"/>
              <a:t>Si artère disponible :</a:t>
            </a:r>
          </a:p>
          <a:p>
            <a:r>
              <a:rPr lang="fr-FR" dirty="0"/>
              <a:t>Penser à l’utiliser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284F86B-6F4C-1E72-00F2-85A343C2F51E}"/>
              </a:ext>
            </a:extLst>
          </p:cNvPr>
          <p:cNvSpPr txBox="1"/>
          <p:nvPr/>
        </p:nvSpPr>
        <p:spPr>
          <a:xfrm>
            <a:off x="395288" y="4596106"/>
            <a:ext cx="2962029" cy="923330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fr-FR" dirty="0"/>
              <a:t>Quand accessible :</a:t>
            </a:r>
          </a:p>
          <a:p>
            <a:r>
              <a:rPr lang="fr-FR" dirty="0"/>
              <a:t>Privilégier le contrôle artériel </a:t>
            </a:r>
          </a:p>
          <a:p>
            <a:r>
              <a:rPr lang="fr-FR" dirty="0"/>
              <a:t>(glycémie sur GDS)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A350EB3-CD07-D6B6-1E89-4CB07E9E5DCE}"/>
              </a:ext>
            </a:extLst>
          </p:cNvPr>
          <p:cNvSpPr/>
          <p:nvPr/>
        </p:nvSpPr>
        <p:spPr>
          <a:xfrm>
            <a:off x="1254202" y="6090798"/>
            <a:ext cx="9475711" cy="68258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solidFill>
                  <a:srgbClr val="C00000"/>
                </a:solidFill>
              </a:rPr>
              <a:t>Objectif : glycémie 140-180 mg/</a:t>
            </a:r>
            <a:r>
              <a:rPr lang="fr-FR" sz="2800" b="1" dirty="0" err="1">
                <a:solidFill>
                  <a:srgbClr val="C00000"/>
                </a:solidFill>
              </a:rPr>
              <a:t>dL</a:t>
            </a:r>
            <a:endParaRPr lang="fr-FR" sz="2800" b="1" dirty="0">
              <a:solidFill>
                <a:srgbClr val="C00000"/>
              </a:solidFill>
            </a:endParaRPr>
          </a:p>
          <a:p>
            <a:pPr algn="ctr"/>
            <a:r>
              <a:rPr lang="fr-FR" sz="1400" b="1" dirty="0">
                <a:solidFill>
                  <a:srgbClr val="C00000"/>
                </a:solidFill>
              </a:rPr>
              <a:t>Soit 8-10mM 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FFE7EF8-4697-1EAC-B222-6B3A8986AC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923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984"/>
    </mc:Choice>
    <mc:Fallback xmlns="">
      <p:transition spd="slow" advTm="259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6E144D4-8C32-6BBB-8049-640D979939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81783"/>
            <a:ext cx="10515600" cy="1325563"/>
          </a:xfrm>
        </p:spPr>
        <p:txBody>
          <a:bodyPr/>
          <a:lstStyle/>
          <a:p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Contrôle glycémique en pratique</a:t>
            </a: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BAE2A3AB-A488-D237-6328-378071D0C636}"/>
              </a:ext>
            </a:extLst>
          </p:cNvPr>
          <p:cNvCxnSpPr/>
          <p:nvPr/>
        </p:nvCxnSpPr>
        <p:spPr>
          <a:xfrm>
            <a:off x="0" y="759854"/>
            <a:ext cx="8461420" cy="0"/>
          </a:xfrm>
          <a:prstGeom prst="lin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4C4E872A-DD44-5E54-3611-A5052AC1E4B4}"/>
              </a:ext>
            </a:extLst>
          </p:cNvPr>
          <p:cNvSpPr/>
          <p:nvPr/>
        </p:nvSpPr>
        <p:spPr>
          <a:xfrm>
            <a:off x="395288" y="1028697"/>
            <a:ext cx="2676525" cy="70008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>
                <a:ln>
                  <a:solidFill>
                    <a:sysClr val="windowText" lastClr="000000"/>
                  </a:solidFill>
                </a:ln>
                <a:solidFill>
                  <a:schemeClr val="accent1">
                    <a:lumMod val="75000"/>
                  </a:schemeClr>
                </a:solidFill>
              </a:rPr>
              <a:t>Comment ?</a:t>
            </a: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3A0AE849-C781-BEEE-39AA-475B129216E7}"/>
              </a:ext>
            </a:extLst>
          </p:cNvPr>
          <p:cNvSpPr/>
          <p:nvPr/>
        </p:nvSpPr>
        <p:spPr>
          <a:xfrm>
            <a:off x="4995860" y="1028697"/>
            <a:ext cx="6643517" cy="70008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>
                <a:ln>
                  <a:solidFill>
                    <a:sysClr val="windowText" lastClr="000000"/>
                  </a:solidFill>
                </a:ln>
                <a:solidFill>
                  <a:schemeClr val="accent1">
                    <a:lumMod val="75000"/>
                  </a:schemeClr>
                </a:solidFill>
              </a:rPr>
              <a:t>Quand ?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F6B8E39-8572-4D3C-C8C4-BA2B24E3CE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66750" y="2099467"/>
            <a:ext cx="587452" cy="1202055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79D4D90E-ADA7-1AF3-E9BF-5472171679A0}"/>
              </a:ext>
            </a:extLst>
          </p:cNvPr>
          <p:cNvSpPr txBox="1"/>
          <p:nvPr/>
        </p:nvSpPr>
        <p:spPr>
          <a:xfrm>
            <a:off x="1446201" y="2224777"/>
            <a:ext cx="211077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Capillaire</a:t>
            </a:r>
          </a:p>
          <a:p>
            <a:endParaRPr lang="fr-FR" dirty="0"/>
          </a:p>
          <a:p>
            <a:r>
              <a:rPr lang="fr-FR" dirty="0"/>
              <a:t>Si artère disponible :</a:t>
            </a:r>
          </a:p>
          <a:p>
            <a:r>
              <a:rPr lang="fr-FR" dirty="0"/>
              <a:t>Penser à l’utiliser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284F86B-6F4C-1E72-00F2-85A343C2F51E}"/>
              </a:ext>
            </a:extLst>
          </p:cNvPr>
          <p:cNvSpPr txBox="1"/>
          <p:nvPr/>
        </p:nvSpPr>
        <p:spPr>
          <a:xfrm>
            <a:off x="395288" y="4596106"/>
            <a:ext cx="2962029" cy="923330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fr-FR" dirty="0"/>
              <a:t>Quand accessible :</a:t>
            </a:r>
          </a:p>
          <a:p>
            <a:r>
              <a:rPr lang="fr-FR" dirty="0"/>
              <a:t>Privilégier le contrôle artériel </a:t>
            </a:r>
          </a:p>
          <a:p>
            <a:r>
              <a:rPr lang="fr-FR" dirty="0"/>
              <a:t>(glycémie sur GDS)</a:t>
            </a:r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AD1880C4-FB37-99C0-D680-147220598534}"/>
              </a:ext>
            </a:extLst>
          </p:cNvPr>
          <p:cNvCxnSpPr/>
          <p:nvPr/>
        </p:nvCxnSpPr>
        <p:spPr>
          <a:xfrm>
            <a:off x="4230710" y="1028697"/>
            <a:ext cx="0" cy="4683683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>
            <a:extLst>
              <a:ext uri="{FF2B5EF4-FFF2-40B4-BE49-F238E27FC236}">
                <a16:creationId xmlns:a16="http://schemas.microsoft.com/office/drawing/2014/main" id="{7A0178C0-FC30-0C67-3A3A-A274EED96F3A}"/>
              </a:ext>
            </a:extLst>
          </p:cNvPr>
          <p:cNvSpPr txBox="1"/>
          <p:nvPr/>
        </p:nvSpPr>
        <p:spPr>
          <a:xfrm>
            <a:off x="6507434" y="2009672"/>
            <a:ext cx="5122583" cy="2031325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Tout trouble de la conscience</a:t>
            </a:r>
          </a:p>
          <a:p>
            <a:r>
              <a:rPr lang="fr-FR" dirty="0" err="1">
                <a:solidFill>
                  <a:schemeClr val="accent1">
                    <a:lumMod val="75000"/>
                  </a:schemeClr>
                </a:solidFill>
              </a:rPr>
              <a:t>Hyperdiurèse</a:t>
            </a:r>
            <a:endParaRPr lang="fr-FR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Patient diabétique</a:t>
            </a:r>
          </a:p>
          <a:p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Phase aiguë</a:t>
            </a:r>
          </a:p>
          <a:p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Sueurs – polypnée</a:t>
            </a:r>
          </a:p>
          <a:p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Patient sous insuline</a:t>
            </a:r>
          </a:p>
          <a:p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Prescription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05187EE-85C9-8E6F-0FBE-270570B2F274}"/>
              </a:ext>
            </a:extLst>
          </p:cNvPr>
          <p:cNvSpPr/>
          <p:nvPr/>
        </p:nvSpPr>
        <p:spPr>
          <a:xfrm>
            <a:off x="5003777" y="2009671"/>
            <a:ext cx="1503657" cy="20313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Systématique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A350EB3-CD07-D6B6-1E89-4CB07E9E5DCE}"/>
              </a:ext>
            </a:extLst>
          </p:cNvPr>
          <p:cNvSpPr/>
          <p:nvPr/>
        </p:nvSpPr>
        <p:spPr>
          <a:xfrm>
            <a:off x="1254202" y="6090798"/>
            <a:ext cx="9475711" cy="68258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solidFill>
                  <a:srgbClr val="C00000"/>
                </a:solidFill>
              </a:rPr>
              <a:t>Objectif : glycémie 140-180 mg/</a:t>
            </a:r>
            <a:r>
              <a:rPr lang="fr-FR" sz="2800" b="1" dirty="0" err="1">
                <a:solidFill>
                  <a:srgbClr val="C00000"/>
                </a:solidFill>
              </a:rPr>
              <a:t>dL</a:t>
            </a:r>
            <a:endParaRPr lang="fr-FR" sz="2800" b="1" dirty="0">
              <a:solidFill>
                <a:srgbClr val="C00000"/>
              </a:solidFill>
            </a:endParaRPr>
          </a:p>
          <a:p>
            <a:pPr algn="ctr"/>
            <a:r>
              <a:rPr lang="fr-FR" sz="1400" b="1" dirty="0">
                <a:solidFill>
                  <a:srgbClr val="C00000"/>
                </a:solidFill>
              </a:rPr>
              <a:t>Soit 8-10mM 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4DF18A30-64E8-2E66-D182-5D9B24323E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772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464"/>
    </mc:Choice>
    <mc:Fallback xmlns="">
      <p:transition spd="slow" advTm="304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6E144D4-8C32-6BBB-8049-640D979939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81783"/>
            <a:ext cx="10515600" cy="1325563"/>
          </a:xfrm>
        </p:spPr>
        <p:txBody>
          <a:bodyPr/>
          <a:lstStyle/>
          <a:p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Contrôle glycémique en pratique</a:t>
            </a: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BAE2A3AB-A488-D237-6328-378071D0C636}"/>
              </a:ext>
            </a:extLst>
          </p:cNvPr>
          <p:cNvCxnSpPr/>
          <p:nvPr/>
        </p:nvCxnSpPr>
        <p:spPr>
          <a:xfrm>
            <a:off x="0" y="759854"/>
            <a:ext cx="8461420" cy="0"/>
          </a:xfrm>
          <a:prstGeom prst="lin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4C4E872A-DD44-5E54-3611-A5052AC1E4B4}"/>
              </a:ext>
            </a:extLst>
          </p:cNvPr>
          <p:cNvSpPr/>
          <p:nvPr/>
        </p:nvSpPr>
        <p:spPr>
          <a:xfrm>
            <a:off x="395288" y="1028697"/>
            <a:ext cx="2676525" cy="70008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>
                <a:ln>
                  <a:solidFill>
                    <a:sysClr val="windowText" lastClr="000000"/>
                  </a:solidFill>
                </a:ln>
                <a:solidFill>
                  <a:schemeClr val="accent1">
                    <a:lumMod val="75000"/>
                  </a:schemeClr>
                </a:solidFill>
              </a:rPr>
              <a:t>Comment ?</a:t>
            </a: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3A0AE849-C781-BEEE-39AA-475B129216E7}"/>
              </a:ext>
            </a:extLst>
          </p:cNvPr>
          <p:cNvSpPr/>
          <p:nvPr/>
        </p:nvSpPr>
        <p:spPr>
          <a:xfrm>
            <a:off x="4995860" y="1028697"/>
            <a:ext cx="6643517" cy="70008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>
                <a:ln>
                  <a:solidFill>
                    <a:sysClr val="windowText" lastClr="000000"/>
                  </a:solidFill>
                </a:ln>
                <a:solidFill>
                  <a:schemeClr val="accent1">
                    <a:lumMod val="75000"/>
                  </a:schemeClr>
                </a:solidFill>
              </a:rPr>
              <a:t>Quand ?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F6B8E39-8572-4D3C-C8C4-BA2B24E3CE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66750" y="2099467"/>
            <a:ext cx="587452" cy="1202055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79D4D90E-ADA7-1AF3-E9BF-5472171679A0}"/>
              </a:ext>
            </a:extLst>
          </p:cNvPr>
          <p:cNvSpPr txBox="1"/>
          <p:nvPr/>
        </p:nvSpPr>
        <p:spPr>
          <a:xfrm>
            <a:off x="1446201" y="2224777"/>
            <a:ext cx="211077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Capillaire</a:t>
            </a:r>
          </a:p>
          <a:p>
            <a:endParaRPr lang="fr-FR" dirty="0"/>
          </a:p>
          <a:p>
            <a:r>
              <a:rPr lang="fr-FR" dirty="0"/>
              <a:t>Si artère disponible :</a:t>
            </a:r>
          </a:p>
          <a:p>
            <a:r>
              <a:rPr lang="fr-FR" dirty="0"/>
              <a:t>Penser à l’utiliser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284F86B-6F4C-1E72-00F2-85A343C2F51E}"/>
              </a:ext>
            </a:extLst>
          </p:cNvPr>
          <p:cNvSpPr txBox="1"/>
          <p:nvPr/>
        </p:nvSpPr>
        <p:spPr>
          <a:xfrm>
            <a:off x="395288" y="4596106"/>
            <a:ext cx="2962029" cy="923330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fr-FR" dirty="0"/>
              <a:t>Quand accessible :</a:t>
            </a:r>
          </a:p>
          <a:p>
            <a:r>
              <a:rPr lang="fr-FR" dirty="0"/>
              <a:t>Privilégier le contrôle artériel </a:t>
            </a:r>
          </a:p>
          <a:p>
            <a:r>
              <a:rPr lang="fr-FR" dirty="0"/>
              <a:t>(glycémie sur GDS)</a:t>
            </a:r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AD1880C4-FB37-99C0-D680-147220598534}"/>
              </a:ext>
            </a:extLst>
          </p:cNvPr>
          <p:cNvCxnSpPr/>
          <p:nvPr/>
        </p:nvCxnSpPr>
        <p:spPr>
          <a:xfrm>
            <a:off x="4230710" y="1028697"/>
            <a:ext cx="0" cy="4683683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>
            <a:extLst>
              <a:ext uri="{FF2B5EF4-FFF2-40B4-BE49-F238E27FC236}">
                <a16:creationId xmlns:a16="http://schemas.microsoft.com/office/drawing/2014/main" id="{7A0178C0-FC30-0C67-3A3A-A274EED96F3A}"/>
              </a:ext>
            </a:extLst>
          </p:cNvPr>
          <p:cNvSpPr txBox="1"/>
          <p:nvPr/>
        </p:nvSpPr>
        <p:spPr>
          <a:xfrm>
            <a:off x="6507434" y="2009672"/>
            <a:ext cx="5122583" cy="2031325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Tout trouble de la conscience</a:t>
            </a:r>
          </a:p>
          <a:p>
            <a:r>
              <a:rPr lang="fr-FR" dirty="0" err="1">
                <a:solidFill>
                  <a:schemeClr val="accent1">
                    <a:lumMod val="75000"/>
                  </a:schemeClr>
                </a:solidFill>
              </a:rPr>
              <a:t>Hyperdiurèse</a:t>
            </a:r>
            <a:endParaRPr lang="fr-FR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Patient diabétique</a:t>
            </a:r>
          </a:p>
          <a:p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Phase aiguë</a:t>
            </a:r>
          </a:p>
          <a:p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Sueurs – polypnée</a:t>
            </a:r>
          </a:p>
          <a:p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Patient sous insuline</a:t>
            </a:r>
          </a:p>
          <a:p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Prescription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05187EE-85C9-8E6F-0FBE-270570B2F274}"/>
              </a:ext>
            </a:extLst>
          </p:cNvPr>
          <p:cNvSpPr/>
          <p:nvPr/>
        </p:nvSpPr>
        <p:spPr>
          <a:xfrm>
            <a:off x="5003777" y="2009671"/>
            <a:ext cx="1503657" cy="20313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Systématique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2F364DB-A7B4-DF52-9641-4B88ACC066E7}"/>
              </a:ext>
            </a:extLst>
          </p:cNvPr>
          <p:cNvSpPr/>
          <p:nvPr/>
        </p:nvSpPr>
        <p:spPr>
          <a:xfrm>
            <a:off x="4995861" y="4518060"/>
            <a:ext cx="1511573" cy="12715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Fréquence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F0D9054-EC68-CAEE-0692-03601585EFD2}"/>
              </a:ext>
            </a:extLst>
          </p:cNvPr>
          <p:cNvSpPr/>
          <p:nvPr/>
        </p:nvSpPr>
        <p:spPr>
          <a:xfrm>
            <a:off x="6516797" y="4518060"/>
            <a:ext cx="5122582" cy="127158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Insuline IVSE : /2h si posologie stable, /h sinon</a:t>
            </a:r>
          </a:p>
          <a:p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Nutrition continue et insuline SC : /4h</a:t>
            </a:r>
          </a:p>
          <a:p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Nutrition discontinue (</a:t>
            </a:r>
            <a:r>
              <a:rPr lang="fr-FR" dirty="0" err="1">
                <a:solidFill>
                  <a:schemeClr val="accent1">
                    <a:lumMod val="75000"/>
                  </a:schemeClr>
                </a:solidFill>
              </a:rPr>
              <a:t>ie</a:t>
            </a:r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 PO) : </a:t>
            </a:r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pré prandial </a:t>
            </a:r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et H+4</a:t>
            </a:r>
            <a:endParaRPr lang="fr-FR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A350EB3-CD07-D6B6-1E89-4CB07E9E5DCE}"/>
              </a:ext>
            </a:extLst>
          </p:cNvPr>
          <p:cNvSpPr/>
          <p:nvPr/>
        </p:nvSpPr>
        <p:spPr>
          <a:xfrm>
            <a:off x="1254202" y="6090798"/>
            <a:ext cx="9475711" cy="68258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solidFill>
                  <a:srgbClr val="C00000"/>
                </a:solidFill>
              </a:rPr>
              <a:t>Objectif : glycémie 140-180 mg/</a:t>
            </a:r>
            <a:r>
              <a:rPr lang="fr-FR" sz="2800" b="1" dirty="0" err="1">
                <a:solidFill>
                  <a:srgbClr val="C00000"/>
                </a:solidFill>
              </a:rPr>
              <a:t>dL</a:t>
            </a:r>
            <a:endParaRPr lang="fr-FR" sz="2800" b="1" dirty="0">
              <a:solidFill>
                <a:srgbClr val="C00000"/>
              </a:solidFill>
            </a:endParaRPr>
          </a:p>
          <a:p>
            <a:pPr algn="ctr"/>
            <a:r>
              <a:rPr lang="fr-FR" sz="1400" b="1" dirty="0">
                <a:solidFill>
                  <a:srgbClr val="C00000"/>
                </a:solidFill>
              </a:rPr>
              <a:t>Soit 8-10mM 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DC8FD6F-6B32-BFB9-2048-FEC2544E75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21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650"/>
    </mc:Choice>
    <mc:Fallback xmlns="">
      <p:transition spd="slow" advTm="486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72F3A76-FB2D-6235-0C72-51F9263A9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20663"/>
            <a:ext cx="10515600" cy="1325563"/>
          </a:xfrm>
        </p:spPr>
        <p:txBody>
          <a:bodyPr/>
          <a:lstStyle/>
          <a:p>
            <a:r>
              <a:rPr lang="fr-FR" b="1" dirty="0"/>
              <a:t>Exemple de protocoles – SFAR Insuline IVSE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51C227E-BE52-6A55-4E45-CADF6AE940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599" y="1104900"/>
            <a:ext cx="11363325" cy="4966250"/>
          </a:xfrm>
          <a:prstGeom prst="rect">
            <a:avLst/>
          </a:prstGeom>
        </p:spPr>
      </p:pic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6A8DF65E-FAA3-F679-21D1-C213C003A622}"/>
              </a:ext>
            </a:extLst>
          </p:cNvPr>
          <p:cNvCxnSpPr/>
          <p:nvPr/>
        </p:nvCxnSpPr>
        <p:spPr>
          <a:xfrm>
            <a:off x="0" y="759854"/>
            <a:ext cx="8461420" cy="0"/>
          </a:xfrm>
          <a:prstGeom prst="lin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oneTexte 5">
            <a:extLst>
              <a:ext uri="{FF2B5EF4-FFF2-40B4-BE49-F238E27FC236}">
                <a16:creationId xmlns:a16="http://schemas.microsoft.com/office/drawing/2014/main" id="{DF5447D5-1B8A-E571-3646-16C4ED39D034}"/>
              </a:ext>
            </a:extLst>
          </p:cNvPr>
          <p:cNvSpPr txBox="1"/>
          <p:nvPr/>
        </p:nvSpPr>
        <p:spPr>
          <a:xfrm>
            <a:off x="228599" y="6098146"/>
            <a:ext cx="4077398" cy="646331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fr-FR" b="1" dirty="0"/>
              <a:t>Pas d’insuline IVSE si alimentation per os</a:t>
            </a:r>
          </a:p>
          <a:p>
            <a:r>
              <a:rPr lang="fr-FR" b="1" dirty="0"/>
              <a:t>Surveillance scopée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55F43D6-37C0-FF38-6E55-CD30BBB52371}"/>
              </a:ext>
            </a:extLst>
          </p:cNvPr>
          <p:cNvSpPr txBox="1"/>
          <p:nvPr/>
        </p:nvSpPr>
        <p:spPr>
          <a:xfrm>
            <a:off x="11029631" y="6559811"/>
            <a:ext cx="1162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SFAR 2018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C007F34-1DFB-4D00-2702-307940FD32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516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994"/>
    </mc:Choice>
    <mc:Fallback xmlns="">
      <p:transition spd="slow" advTm="979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72F3A76-FB2D-6235-0C72-51F9263A9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20663"/>
            <a:ext cx="10515600" cy="1325563"/>
          </a:xfrm>
        </p:spPr>
        <p:txBody>
          <a:bodyPr/>
          <a:lstStyle/>
          <a:p>
            <a:r>
              <a:rPr lang="fr-FR" b="1" dirty="0"/>
              <a:t>Exemple de protocoles – SFAR Insuline SC</a:t>
            </a: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6A8DF65E-FAA3-F679-21D1-C213C003A622}"/>
              </a:ext>
            </a:extLst>
          </p:cNvPr>
          <p:cNvCxnSpPr/>
          <p:nvPr/>
        </p:nvCxnSpPr>
        <p:spPr>
          <a:xfrm>
            <a:off x="0" y="759854"/>
            <a:ext cx="8461420" cy="0"/>
          </a:xfrm>
          <a:prstGeom prst="lin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Texte 6">
            <a:extLst>
              <a:ext uri="{FF2B5EF4-FFF2-40B4-BE49-F238E27FC236}">
                <a16:creationId xmlns:a16="http://schemas.microsoft.com/office/drawing/2014/main" id="{C55F43D6-37C0-FF38-6E55-CD30BBB52371}"/>
              </a:ext>
            </a:extLst>
          </p:cNvPr>
          <p:cNvSpPr txBox="1"/>
          <p:nvPr/>
        </p:nvSpPr>
        <p:spPr>
          <a:xfrm>
            <a:off x="11029631" y="6559811"/>
            <a:ext cx="1162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SFAR 2018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E9A28D4-2095-B9E4-9A4D-A81F97B812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4450" y="887521"/>
            <a:ext cx="8765818" cy="5570425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8B4A7C2-644C-64AF-5C07-46047E4625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090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621"/>
    </mc:Choice>
    <mc:Fallback xmlns="">
      <p:transition spd="slow" advTm="656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D65BD62-8834-DC29-F320-9C9216892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37332"/>
            <a:ext cx="10515600" cy="1325563"/>
          </a:xfrm>
        </p:spPr>
        <p:txBody>
          <a:bodyPr/>
          <a:lstStyle/>
          <a:p>
            <a:r>
              <a:rPr lang="fr-FR" dirty="0">
                <a:latin typeface="+mn-lt"/>
              </a:rPr>
              <a:t>A retenir – les règles d’or</a:t>
            </a: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D7A3AA37-60AB-4624-8649-ADFCC1DBFD87}"/>
              </a:ext>
            </a:extLst>
          </p:cNvPr>
          <p:cNvCxnSpPr/>
          <p:nvPr/>
        </p:nvCxnSpPr>
        <p:spPr>
          <a:xfrm>
            <a:off x="0" y="759854"/>
            <a:ext cx="8461420" cy="0"/>
          </a:xfrm>
          <a:prstGeom prst="lin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03004BF5-E954-8C80-D6FB-550A285C4E60}"/>
              </a:ext>
            </a:extLst>
          </p:cNvPr>
          <p:cNvSpPr/>
          <p:nvPr/>
        </p:nvSpPr>
        <p:spPr>
          <a:xfrm>
            <a:off x="814387" y="1597981"/>
            <a:ext cx="10301288" cy="43191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fr-FR" sz="2000" dirty="0">
                <a:solidFill>
                  <a:schemeClr val="accent1">
                    <a:lumMod val="50000"/>
                  </a:schemeClr>
                </a:solidFill>
              </a:rPr>
              <a:t>Patient diabétique de type I ou équivalent : de l’insuline toujours j’administrerai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fr-FR" sz="2000" dirty="0">
                <a:solidFill>
                  <a:schemeClr val="accent1">
                    <a:lumMod val="50000"/>
                  </a:schemeClr>
                </a:solidFill>
              </a:rPr>
              <a:t>Patient diabétique la glycémie toujours je surveillerai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fr-FR" sz="2000" dirty="0">
                <a:solidFill>
                  <a:schemeClr val="accent1">
                    <a:lumMod val="50000"/>
                  </a:schemeClr>
                </a:solidFill>
              </a:rPr>
              <a:t>Devant tout trouble de la conscience la glycémie je vérifierai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ü"/>
            </a:pPr>
            <a:endParaRPr lang="fr-FR" sz="2000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fr-FR" sz="2000" dirty="0">
                <a:solidFill>
                  <a:schemeClr val="accent1">
                    <a:lumMod val="50000"/>
                  </a:schemeClr>
                </a:solidFill>
              </a:rPr>
              <a:t>Glycémie &gt; 180mg/</a:t>
            </a:r>
            <a:r>
              <a:rPr lang="fr-FR" sz="2000" dirty="0" err="1">
                <a:solidFill>
                  <a:schemeClr val="accent1">
                    <a:lumMod val="50000"/>
                  </a:schemeClr>
                </a:solidFill>
              </a:rPr>
              <a:t>dL</a:t>
            </a:r>
            <a:r>
              <a:rPr lang="fr-FR" sz="2000" dirty="0">
                <a:solidFill>
                  <a:schemeClr val="accent1">
                    <a:lumMod val="50000"/>
                  </a:schemeClr>
                </a:solidFill>
              </a:rPr>
              <a:t> et pas de protocole insuline prescrit : le médecin toujours je solliciterai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fr-FR" sz="2000" dirty="0">
                <a:solidFill>
                  <a:schemeClr val="accent1">
                    <a:lumMod val="50000"/>
                  </a:schemeClr>
                </a:solidFill>
              </a:rPr>
              <a:t>Si mon patient mange, la glycémie préprandiale je surveillerai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fr-FR" sz="2000" dirty="0">
                <a:solidFill>
                  <a:schemeClr val="accent1">
                    <a:lumMod val="50000"/>
                  </a:schemeClr>
                </a:solidFill>
              </a:rPr>
              <a:t>En cas de déséquilibre brutal et important de la glycémie, l’attention du médecin j’attirerai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F7FE7F2D-4E58-60DD-44EF-841B95DB6E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01288" y="0"/>
            <a:ext cx="1890712" cy="2146929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1954F2D-0C88-9701-A773-3DDDD56349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091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5"/>
    </mc:Choice>
    <mc:Fallback xmlns="">
      <p:transition spd="slow" advTm="800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C2D4314-A18B-79CC-F38C-534615FDB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19510"/>
            <a:ext cx="12080383" cy="1325563"/>
          </a:xfrm>
        </p:spPr>
        <p:txBody>
          <a:bodyPr/>
          <a:lstStyle/>
          <a:p>
            <a:r>
              <a:rPr lang="fr-FR" dirty="0">
                <a:latin typeface="+mn-lt"/>
              </a:rPr>
              <a:t>Pourquoi s’intéresser à la glycémie en réanimation ?</a:t>
            </a:r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3E66ADE-C12E-10C1-2874-E08453BB75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990" y="2359025"/>
            <a:ext cx="2317500" cy="213995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A6920D4C-0128-FFCE-5ABD-E927FE3918E3}"/>
              </a:ext>
            </a:extLst>
          </p:cNvPr>
          <p:cNvSpPr txBox="1"/>
          <p:nvPr/>
        </p:nvSpPr>
        <p:spPr>
          <a:xfrm>
            <a:off x="979980" y="4602138"/>
            <a:ext cx="213552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800" dirty="0"/>
              <a:t>80%</a:t>
            </a: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E657F255-E1B3-5B0E-05CC-F0B4B7B24FC6}"/>
              </a:ext>
            </a:extLst>
          </p:cNvPr>
          <p:cNvCxnSpPr>
            <a:cxnSpLocks/>
          </p:cNvCxnSpPr>
          <p:nvPr/>
        </p:nvCxnSpPr>
        <p:spPr>
          <a:xfrm>
            <a:off x="4005330" y="1558344"/>
            <a:ext cx="0" cy="4353059"/>
          </a:xfrm>
          <a:prstGeom prst="line">
            <a:avLst/>
          </a:prstGeom>
          <a:ln w="571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89EE4725-6368-7451-19F7-D73C767EAC24}"/>
              </a:ext>
            </a:extLst>
          </p:cNvPr>
          <p:cNvSpPr/>
          <p:nvPr/>
        </p:nvSpPr>
        <p:spPr>
          <a:xfrm>
            <a:off x="296214" y="1429555"/>
            <a:ext cx="3503054" cy="69545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dirty="0">
                <a:solidFill>
                  <a:schemeClr val="accent1">
                    <a:lumMod val="50000"/>
                  </a:schemeClr>
                </a:solidFill>
              </a:rPr>
              <a:t>Hyperglycémie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87BA0652-7AA7-B6EC-54DB-507C215ED76A}"/>
              </a:ext>
            </a:extLst>
          </p:cNvPr>
          <p:cNvSpPr/>
          <p:nvPr/>
        </p:nvSpPr>
        <p:spPr>
          <a:xfrm>
            <a:off x="4481848" y="1244421"/>
            <a:ext cx="6490952" cy="133940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dirty="0">
                <a:solidFill>
                  <a:schemeClr val="accent1">
                    <a:lumMod val="50000"/>
                  </a:schemeClr>
                </a:solidFill>
              </a:rPr>
              <a:t>Mortalité augmentée </a:t>
            </a: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ECFFA243-EB39-3879-17BA-C267CF745A70}"/>
              </a:ext>
            </a:extLst>
          </p:cNvPr>
          <p:cNvSpPr/>
          <p:nvPr/>
        </p:nvSpPr>
        <p:spPr>
          <a:xfrm>
            <a:off x="4481848" y="3127242"/>
            <a:ext cx="6490952" cy="133940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dirty="0">
                <a:solidFill>
                  <a:schemeClr val="accent1">
                    <a:lumMod val="50000"/>
                  </a:schemeClr>
                </a:solidFill>
              </a:rPr>
              <a:t>Durée de séjour augmentée</a:t>
            </a: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EBBA9B09-3CC3-66AC-AEF0-AEDFD2A1B0D3}"/>
              </a:ext>
            </a:extLst>
          </p:cNvPr>
          <p:cNvSpPr/>
          <p:nvPr/>
        </p:nvSpPr>
        <p:spPr>
          <a:xfrm>
            <a:off x="4481848" y="4943877"/>
            <a:ext cx="6490952" cy="133940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dirty="0">
                <a:solidFill>
                  <a:schemeClr val="accent1">
                    <a:lumMod val="50000"/>
                  </a:schemeClr>
                </a:solidFill>
              </a:rPr>
              <a:t>Troubles de la cicatrisation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F5C08FB1-FA49-0477-0EBC-07893BC6E6EC}"/>
              </a:ext>
            </a:extLst>
          </p:cNvPr>
          <p:cNvSpPr txBox="1"/>
          <p:nvPr/>
        </p:nvSpPr>
        <p:spPr>
          <a:xfrm>
            <a:off x="10248684" y="6396335"/>
            <a:ext cx="19819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/>
              <a:t>Ducan</a:t>
            </a:r>
            <a:r>
              <a:rPr lang="fr-FR" sz="1200" dirty="0"/>
              <a:t>, </a:t>
            </a:r>
            <a:r>
              <a:rPr lang="fr-FR" sz="1200" dirty="0" err="1"/>
              <a:t>Curr</a:t>
            </a:r>
            <a:r>
              <a:rPr lang="fr-FR" sz="1200" dirty="0"/>
              <a:t> </a:t>
            </a:r>
            <a:r>
              <a:rPr lang="fr-FR" sz="1200" dirty="0" err="1"/>
              <a:t>Pharm</a:t>
            </a:r>
            <a:r>
              <a:rPr lang="fr-FR" sz="1200" dirty="0"/>
              <a:t> Des 2013</a:t>
            </a:r>
          </a:p>
          <a:p>
            <a:r>
              <a:rPr lang="fr-FR" sz="1200" dirty="0" err="1"/>
              <a:t>Kotagal</a:t>
            </a:r>
            <a:r>
              <a:rPr lang="fr-FR" sz="1200" dirty="0"/>
              <a:t> et al Ann </a:t>
            </a:r>
            <a:r>
              <a:rPr lang="fr-FR" sz="1200" dirty="0" err="1"/>
              <a:t>Surg</a:t>
            </a:r>
            <a:r>
              <a:rPr lang="fr-FR" sz="1200" dirty="0"/>
              <a:t> 2015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BF0FD555-2BE5-7408-959C-F2B329658241}"/>
              </a:ext>
            </a:extLst>
          </p:cNvPr>
          <p:cNvSpPr txBox="1"/>
          <p:nvPr/>
        </p:nvSpPr>
        <p:spPr>
          <a:xfrm>
            <a:off x="1051905" y="5782519"/>
            <a:ext cx="18101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En soins critiques</a:t>
            </a:r>
          </a:p>
        </p:txBody>
      </p: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04067D6F-5B84-6794-E790-C29E2A23A3FB}"/>
              </a:ext>
            </a:extLst>
          </p:cNvPr>
          <p:cNvCxnSpPr/>
          <p:nvPr/>
        </p:nvCxnSpPr>
        <p:spPr>
          <a:xfrm>
            <a:off x="0" y="759854"/>
            <a:ext cx="8461420" cy="0"/>
          </a:xfrm>
          <a:prstGeom prst="lin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7BF5808-E157-7CB8-8714-6C7B7D1433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189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37"/>
    </mc:Choice>
    <mc:Fallback xmlns="">
      <p:transition spd="slow" advTm="132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3F4048F-45E6-E5FD-B6D0-0D2C33A26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68859"/>
            <a:ext cx="11353800" cy="1325563"/>
          </a:xfrm>
        </p:spPr>
        <p:txBody>
          <a:bodyPr/>
          <a:lstStyle/>
          <a:p>
            <a:r>
              <a:rPr lang="fr-FR" dirty="0">
                <a:latin typeface="+mn-lt"/>
              </a:rPr>
              <a:t>Physiopathologie de l’hyperglycémie de stress</a:t>
            </a: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6C73FEB9-933A-6ECE-3D19-600A67BB7551}"/>
              </a:ext>
            </a:extLst>
          </p:cNvPr>
          <p:cNvCxnSpPr/>
          <p:nvPr/>
        </p:nvCxnSpPr>
        <p:spPr>
          <a:xfrm>
            <a:off x="0" y="759854"/>
            <a:ext cx="8461420" cy="0"/>
          </a:xfrm>
          <a:prstGeom prst="lin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 5">
            <a:extLst>
              <a:ext uri="{FF2B5EF4-FFF2-40B4-BE49-F238E27FC236}">
                <a16:creationId xmlns:a16="http://schemas.microsoft.com/office/drawing/2014/main" id="{58DABAB8-09A5-8ECE-4E4E-A0C6912DC0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39116"/>
            <a:ext cx="5909534" cy="5790868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717B34F0-5BE9-80BC-1748-78B28FC9F45D}"/>
              </a:ext>
            </a:extLst>
          </p:cNvPr>
          <p:cNvSpPr txBox="1"/>
          <p:nvPr/>
        </p:nvSpPr>
        <p:spPr>
          <a:xfrm>
            <a:off x="10414654" y="6397214"/>
            <a:ext cx="1777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/>
              <a:t>Abdollahai</a:t>
            </a:r>
            <a:r>
              <a:rPr lang="fr-FR" sz="1200" dirty="0"/>
              <a:t>, </a:t>
            </a:r>
            <a:r>
              <a:rPr lang="fr-FR" sz="1200" dirty="0" err="1"/>
              <a:t>Therapy</a:t>
            </a:r>
            <a:r>
              <a:rPr lang="fr-FR" sz="1200" dirty="0"/>
              <a:t> 2007</a:t>
            </a:r>
          </a:p>
          <a:p>
            <a:r>
              <a:rPr lang="fr-FR" sz="1200" dirty="0" err="1"/>
              <a:t>Vedantam</a:t>
            </a:r>
            <a:r>
              <a:rPr lang="fr-FR" sz="1200" dirty="0"/>
              <a:t>, </a:t>
            </a:r>
            <a:r>
              <a:rPr lang="fr-FR" sz="1200" dirty="0" err="1"/>
              <a:t>Cureus</a:t>
            </a:r>
            <a:r>
              <a:rPr lang="fr-FR" sz="1200" dirty="0"/>
              <a:t> 2022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7A7D80A-53BA-C2E2-E371-AF144E7358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733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594"/>
    </mc:Choice>
    <mc:Fallback xmlns="">
      <p:transition spd="slow" advTm="835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3F4048F-45E6-E5FD-B6D0-0D2C33A26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68859"/>
            <a:ext cx="11353800" cy="1325563"/>
          </a:xfrm>
        </p:spPr>
        <p:txBody>
          <a:bodyPr/>
          <a:lstStyle/>
          <a:p>
            <a:r>
              <a:rPr lang="fr-FR" dirty="0">
                <a:latin typeface="+mn-lt"/>
              </a:rPr>
              <a:t>Physiopathologie de l’hyperglycémie de stress</a:t>
            </a: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6C73FEB9-933A-6ECE-3D19-600A67BB7551}"/>
              </a:ext>
            </a:extLst>
          </p:cNvPr>
          <p:cNvCxnSpPr/>
          <p:nvPr/>
        </p:nvCxnSpPr>
        <p:spPr>
          <a:xfrm>
            <a:off x="0" y="759854"/>
            <a:ext cx="8461420" cy="0"/>
          </a:xfrm>
          <a:prstGeom prst="lin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 4">
            <a:extLst>
              <a:ext uri="{FF2B5EF4-FFF2-40B4-BE49-F238E27FC236}">
                <a16:creationId xmlns:a16="http://schemas.microsoft.com/office/drawing/2014/main" id="{EA1CC19D-7518-4B79-52A0-AD8610DB61B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26" b="61148"/>
          <a:stretch/>
        </p:blipFill>
        <p:spPr>
          <a:xfrm>
            <a:off x="6189233" y="2428410"/>
            <a:ext cx="5909534" cy="119007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8DABAB8-09A5-8ECE-4E4E-A0C6912DC0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939116"/>
            <a:ext cx="5909534" cy="579086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BDCFE3E-59E7-0240-9F6B-E1F72B8A721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5988" r="-2968"/>
          <a:stretch/>
        </p:blipFill>
        <p:spPr>
          <a:xfrm>
            <a:off x="6096000" y="3835429"/>
            <a:ext cx="6096000" cy="428147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717B34F0-5BE9-80BC-1748-78B28FC9F45D}"/>
              </a:ext>
            </a:extLst>
          </p:cNvPr>
          <p:cNvSpPr txBox="1"/>
          <p:nvPr/>
        </p:nvSpPr>
        <p:spPr>
          <a:xfrm>
            <a:off x="10414654" y="6397214"/>
            <a:ext cx="1777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/>
              <a:t>Abdollahai</a:t>
            </a:r>
            <a:r>
              <a:rPr lang="fr-FR" sz="1200" dirty="0"/>
              <a:t>, </a:t>
            </a:r>
            <a:r>
              <a:rPr lang="fr-FR" sz="1200" dirty="0" err="1"/>
              <a:t>Therapy</a:t>
            </a:r>
            <a:r>
              <a:rPr lang="fr-FR" sz="1200" dirty="0"/>
              <a:t> 2007</a:t>
            </a:r>
          </a:p>
          <a:p>
            <a:r>
              <a:rPr lang="fr-FR" sz="1200" dirty="0" err="1"/>
              <a:t>Vedantam</a:t>
            </a:r>
            <a:r>
              <a:rPr lang="fr-FR" sz="1200" dirty="0"/>
              <a:t>, </a:t>
            </a:r>
            <a:r>
              <a:rPr lang="fr-FR" sz="1200" dirty="0" err="1"/>
              <a:t>Cureus</a:t>
            </a:r>
            <a:r>
              <a:rPr lang="fr-FR" sz="1200" dirty="0"/>
              <a:t> 2022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5530A485-325A-6D58-A2B4-A30FDF9D7D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60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066"/>
    </mc:Choice>
    <mc:Fallback xmlns="">
      <p:transition spd="slow" advTm="370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AF49C1F-B315-71BD-D63E-BBFE1530A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30859"/>
            <a:ext cx="11977352" cy="1325563"/>
          </a:xfrm>
        </p:spPr>
        <p:txBody>
          <a:bodyPr/>
          <a:lstStyle/>
          <a:p>
            <a:r>
              <a:rPr lang="fr-FR" dirty="0">
                <a:latin typeface="+mn-lt"/>
              </a:rPr>
              <a:t>Troubles de la glycémie et mortalité - Historique</a:t>
            </a: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29B829C9-193B-82A4-AF22-8DD5A330C14F}"/>
              </a:ext>
            </a:extLst>
          </p:cNvPr>
          <p:cNvCxnSpPr/>
          <p:nvPr/>
        </p:nvCxnSpPr>
        <p:spPr>
          <a:xfrm>
            <a:off x="0" y="759854"/>
            <a:ext cx="8461420" cy="0"/>
          </a:xfrm>
          <a:prstGeom prst="lin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ignalisation droite 4">
            <a:extLst>
              <a:ext uri="{FF2B5EF4-FFF2-40B4-BE49-F238E27FC236}">
                <a16:creationId xmlns:a16="http://schemas.microsoft.com/office/drawing/2014/main" id="{1ACDFF1F-AEBC-52AD-57C2-4C7F4251A032}"/>
              </a:ext>
            </a:extLst>
          </p:cNvPr>
          <p:cNvSpPr/>
          <p:nvPr/>
        </p:nvSpPr>
        <p:spPr>
          <a:xfrm>
            <a:off x="123077" y="1596980"/>
            <a:ext cx="3142445" cy="759854"/>
          </a:xfrm>
          <a:prstGeom prst="homePlate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accent1">
                    <a:lumMod val="50000"/>
                  </a:schemeClr>
                </a:solidFill>
              </a:rPr>
              <a:t>2000-2006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8164C35-A3D4-C009-36C9-1E3C71B0BF5F}"/>
              </a:ext>
            </a:extLst>
          </p:cNvPr>
          <p:cNvSpPr txBox="1"/>
          <p:nvPr/>
        </p:nvSpPr>
        <p:spPr>
          <a:xfrm>
            <a:off x="152792" y="2640169"/>
            <a:ext cx="3194657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Etudes observationnelles</a:t>
            </a:r>
          </a:p>
          <a:p>
            <a:r>
              <a:rPr lang="fr-FR" dirty="0"/>
              <a:t>Rétrospectives</a:t>
            </a:r>
          </a:p>
          <a:p>
            <a:endParaRPr lang="fr-FR" dirty="0"/>
          </a:p>
          <a:p>
            <a:r>
              <a:rPr lang="fr-FR" dirty="0"/>
              <a:t>Hyperglycémie associée à</a:t>
            </a:r>
          </a:p>
          <a:p>
            <a:r>
              <a:rPr lang="fr-FR" dirty="0"/>
              <a:t>    une surmortalité</a:t>
            </a:r>
          </a:p>
          <a:p>
            <a:r>
              <a:rPr lang="fr-FR" dirty="0"/>
              <a:t>	AVC</a:t>
            </a:r>
          </a:p>
          <a:p>
            <a:r>
              <a:rPr lang="fr-FR" dirty="0"/>
              <a:t>	Chirurgie cardiaque</a:t>
            </a:r>
          </a:p>
          <a:p>
            <a:r>
              <a:rPr lang="fr-FR" dirty="0"/>
              <a:t>	infarctus du myocarde</a:t>
            </a:r>
          </a:p>
          <a:p>
            <a:r>
              <a:rPr lang="fr-FR" dirty="0"/>
              <a:t>	soins critiques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CA924177-E444-7422-EE08-F08D0054B6C3}"/>
              </a:ext>
            </a:extLst>
          </p:cNvPr>
          <p:cNvSpPr txBox="1"/>
          <p:nvPr/>
        </p:nvSpPr>
        <p:spPr>
          <a:xfrm>
            <a:off x="1793644" y="5996226"/>
            <a:ext cx="147187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 err="1"/>
              <a:t>Krinsley</a:t>
            </a:r>
            <a:r>
              <a:rPr lang="fr-FR" sz="1000" dirty="0"/>
              <a:t>, 2003</a:t>
            </a:r>
          </a:p>
          <a:p>
            <a:r>
              <a:rPr lang="fr-FR" sz="1000" dirty="0"/>
              <a:t>Parsons, Ann </a:t>
            </a:r>
            <a:r>
              <a:rPr lang="fr-FR" sz="1000" dirty="0" err="1"/>
              <a:t>Neur</a:t>
            </a:r>
            <a:r>
              <a:rPr lang="fr-FR" sz="1000" dirty="0"/>
              <a:t>, 2002</a:t>
            </a:r>
          </a:p>
          <a:p>
            <a:r>
              <a:rPr lang="fr-FR" sz="1000" dirty="0"/>
              <a:t>Capes, Stroke 2001</a:t>
            </a:r>
          </a:p>
          <a:p>
            <a:r>
              <a:rPr lang="fr-FR" sz="1000" dirty="0"/>
              <a:t>Capes, Lancet 2000</a:t>
            </a:r>
          </a:p>
          <a:p>
            <a:r>
              <a:rPr lang="fr-FR" sz="1000" dirty="0" err="1"/>
              <a:t>Outtara</a:t>
            </a:r>
            <a:r>
              <a:rPr lang="fr-FR" sz="1000" dirty="0"/>
              <a:t> </a:t>
            </a:r>
            <a:r>
              <a:rPr lang="fr-FR" sz="1000" dirty="0" err="1"/>
              <a:t>Anesth</a:t>
            </a:r>
            <a:r>
              <a:rPr lang="fr-FR" sz="1000" dirty="0"/>
              <a:t>, 2005</a:t>
            </a: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E6E4F93D-FF5A-774B-8FFE-C37735F0C8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812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976"/>
    </mc:Choice>
    <mc:Fallback xmlns="">
      <p:transition spd="slow" advTm="309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AF49C1F-B315-71BD-D63E-BBFE1530A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30859"/>
            <a:ext cx="11977352" cy="1325563"/>
          </a:xfrm>
        </p:spPr>
        <p:txBody>
          <a:bodyPr/>
          <a:lstStyle/>
          <a:p>
            <a:r>
              <a:rPr lang="fr-FR" dirty="0">
                <a:latin typeface="+mn-lt"/>
              </a:rPr>
              <a:t>Troubles de la glycémie et mortalité - Historique</a:t>
            </a: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29B829C9-193B-82A4-AF22-8DD5A330C14F}"/>
              </a:ext>
            </a:extLst>
          </p:cNvPr>
          <p:cNvCxnSpPr/>
          <p:nvPr/>
        </p:nvCxnSpPr>
        <p:spPr>
          <a:xfrm>
            <a:off x="0" y="759854"/>
            <a:ext cx="8461420" cy="0"/>
          </a:xfrm>
          <a:prstGeom prst="lin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ignalisation droite 4">
            <a:extLst>
              <a:ext uri="{FF2B5EF4-FFF2-40B4-BE49-F238E27FC236}">
                <a16:creationId xmlns:a16="http://schemas.microsoft.com/office/drawing/2014/main" id="{1ACDFF1F-AEBC-52AD-57C2-4C7F4251A032}"/>
              </a:ext>
            </a:extLst>
          </p:cNvPr>
          <p:cNvSpPr/>
          <p:nvPr/>
        </p:nvSpPr>
        <p:spPr>
          <a:xfrm>
            <a:off x="123077" y="1596980"/>
            <a:ext cx="3142445" cy="759854"/>
          </a:xfrm>
          <a:prstGeom prst="homePlate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accent1">
                    <a:lumMod val="50000"/>
                  </a:schemeClr>
                </a:solidFill>
              </a:rPr>
              <a:t>2000-2006</a:t>
            </a:r>
          </a:p>
        </p:txBody>
      </p:sp>
      <p:sp>
        <p:nvSpPr>
          <p:cNvPr id="6" name="Chevron 5">
            <a:extLst>
              <a:ext uri="{FF2B5EF4-FFF2-40B4-BE49-F238E27FC236}">
                <a16:creationId xmlns:a16="http://schemas.microsoft.com/office/drawing/2014/main" id="{8AEB9588-283C-2763-FC3A-67E4C0F90024}"/>
              </a:ext>
            </a:extLst>
          </p:cNvPr>
          <p:cNvSpPr/>
          <p:nvPr/>
        </p:nvSpPr>
        <p:spPr>
          <a:xfrm>
            <a:off x="3600370" y="1596980"/>
            <a:ext cx="2866993" cy="759854"/>
          </a:xfrm>
          <a:prstGeom prst="chevron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accent1">
                    <a:lumMod val="50000"/>
                  </a:schemeClr>
                </a:solidFill>
              </a:rPr>
              <a:t>2001</a:t>
            </a: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FA2E36DB-7114-60D7-42FC-6B4E5271D951}"/>
              </a:ext>
            </a:extLst>
          </p:cNvPr>
          <p:cNvCxnSpPr>
            <a:cxnSpLocks/>
          </p:cNvCxnSpPr>
          <p:nvPr/>
        </p:nvCxnSpPr>
        <p:spPr>
          <a:xfrm>
            <a:off x="3374267" y="2356834"/>
            <a:ext cx="0" cy="4353059"/>
          </a:xfrm>
          <a:prstGeom prst="line">
            <a:avLst/>
          </a:prstGeom>
          <a:ln w="57150">
            <a:solidFill>
              <a:schemeClr val="accent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>
            <a:extLst>
              <a:ext uri="{FF2B5EF4-FFF2-40B4-BE49-F238E27FC236}">
                <a16:creationId xmlns:a16="http://schemas.microsoft.com/office/drawing/2014/main" id="{18164C35-A3D4-C009-36C9-1E3C71B0BF5F}"/>
              </a:ext>
            </a:extLst>
          </p:cNvPr>
          <p:cNvSpPr txBox="1"/>
          <p:nvPr/>
        </p:nvSpPr>
        <p:spPr>
          <a:xfrm>
            <a:off x="152792" y="2640169"/>
            <a:ext cx="3194657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Etudes observationnelles</a:t>
            </a:r>
          </a:p>
          <a:p>
            <a:r>
              <a:rPr lang="fr-FR" dirty="0"/>
              <a:t>Rétrospectives</a:t>
            </a:r>
          </a:p>
          <a:p>
            <a:endParaRPr lang="fr-FR" dirty="0"/>
          </a:p>
          <a:p>
            <a:r>
              <a:rPr lang="fr-FR" dirty="0"/>
              <a:t>Hyperglycémie associée à</a:t>
            </a:r>
          </a:p>
          <a:p>
            <a:r>
              <a:rPr lang="fr-FR" dirty="0"/>
              <a:t>    une surmortalité</a:t>
            </a:r>
          </a:p>
          <a:p>
            <a:r>
              <a:rPr lang="fr-FR" dirty="0"/>
              <a:t>	AVC</a:t>
            </a:r>
          </a:p>
          <a:p>
            <a:r>
              <a:rPr lang="fr-FR" dirty="0"/>
              <a:t>	Chirurgie cardiaque</a:t>
            </a:r>
          </a:p>
          <a:p>
            <a:r>
              <a:rPr lang="fr-FR" dirty="0"/>
              <a:t>	infarctus du myocarde</a:t>
            </a:r>
          </a:p>
          <a:p>
            <a:r>
              <a:rPr lang="fr-FR" dirty="0"/>
              <a:t>	soins critiques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CA924177-E444-7422-EE08-F08D0054B6C3}"/>
              </a:ext>
            </a:extLst>
          </p:cNvPr>
          <p:cNvSpPr txBox="1"/>
          <p:nvPr/>
        </p:nvSpPr>
        <p:spPr>
          <a:xfrm>
            <a:off x="1793644" y="5996226"/>
            <a:ext cx="147187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 err="1"/>
              <a:t>Krinsley</a:t>
            </a:r>
            <a:r>
              <a:rPr lang="fr-FR" sz="1000" dirty="0"/>
              <a:t>, 2003</a:t>
            </a:r>
          </a:p>
          <a:p>
            <a:r>
              <a:rPr lang="fr-FR" sz="1000" dirty="0"/>
              <a:t>Parsons, Ann </a:t>
            </a:r>
            <a:r>
              <a:rPr lang="fr-FR" sz="1000" dirty="0" err="1"/>
              <a:t>Neur</a:t>
            </a:r>
            <a:r>
              <a:rPr lang="fr-FR" sz="1000" dirty="0"/>
              <a:t>, 2002</a:t>
            </a:r>
          </a:p>
          <a:p>
            <a:r>
              <a:rPr lang="fr-FR" sz="1000" dirty="0"/>
              <a:t>Capes, Stroke 2001</a:t>
            </a:r>
          </a:p>
          <a:p>
            <a:r>
              <a:rPr lang="fr-FR" sz="1000" dirty="0"/>
              <a:t>Capes, Lancet 2000</a:t>
            </a:r>
          </a:p>
          <a:p>
            <a:r>
              <a:rPr lang="fr-FR" sz="1000" dirty="0" err="1"/>
              <a:t>Outtara</a:t>
            </a:r>
            <a:r>
              <a:rPr lang="fr-FR" sz="1000" dirty="0"/>
              <a:t> </a:t>
            </a:r>
            <a:r>
              <a:rPr lang="fr-FR" sz="1000" dirty="0" err="1"/>
              <a:t>Anesth</a:t>
            </a:r>
            <a:r>
              <a:rPr lang="fr-FR" sz="1000" dirty="0"/>
              <a:t>, 2005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6A7C1E89-6C01-E680-ACC0-30AC9274D66E}"/>
              </a:ext>
            </a:extLst>
          </p:cNvPr>
          <p:cNvSpPr txBox="1"/>
          <p:nvPr/>
        </p:nvSpPr>
        <p:spPr>
          <a:xfrm>
            <a:off x="3571267" y="2640169"/>
            <a:ext cx="29232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RCT contrôle glycémique</a:t>
            </a:r>
          </a:p>
          <a:p>
            <a:r>
              <a:rPr lang="fr-FR" dirty="0"/>
              <a:t> 80-110mg/</a:t>
            </a:r>
            <a:r>
              <a:rPr lang="fr-FR" dirty="0" err="1"/>
              <a:t>dL</a:t>
            </a:r>
            <a:r>
              <a:rPr lang="fr-FR" dirty="0"/>
              <a:t> VS &lt;215mg/</a:t>
            </a:r>
            <a:r>
              <a:rPr lang="fr-FR" dirty="0" err="1"/>
              <a:t>dL</a:t>
            </a:r>
            <a:endParaRPr lang="fr-FR" dirty="0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62EAF76F-D978-B5A7-F46D-734EE79666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1330" y="3393504"/>
            <a:ext cx="2173709" cy="2515035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5BF96D85-7F34-393E-B9BA-66E68D7E6355}"/>
              </a:ext>
            </a:extLst>
          </p:cNvPr>
          <p:cNvSpPr txBox="1"/>
          <p:nvPr/>
        </p:nvSpPr>
        <p:spPr>
          <a:xfrm>
            <a:off x="3748576" y="6015543"/>
            <a:ext cx="22401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Van den Berghe, NEJM 2001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37A23C19-6172-E898-8109-76C63D4353E4}"/>
              </a:ext>
            </a:extLst>
          </p:cNvPr>
          <p:cNvSpPr txBox="1"/>
          <p:nvPr/>
        </p:nvSpPr>
        <p:spPr>
          <a:xfrm>
            <a:off x="4844271" y="6488668"/>
            <a:ext cx="1467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1500 patients</a:t>
            </a:r>
          </a:p>
        </p:txBody>
      </p: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127882B6-BD2D-8797-EB9C-494D710078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311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557"/>
    </mc:Choice>
    <mc:Fallback xmlns="">
      <p:transition spd="slow" advTm="655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AF49C1F-B315-71BD-D63E-BBFE1530A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30859"/>
            <a:ext cx="11977352" cy="1325563"/>
          </a:xfrm>
        </p:spPr>
        <p:txBody>
          <a:bodyPr/>
          <a:lstStyle/>
          <a:p>
            <a:r>
              <a:rPr lang="fr-FR" dirty="0">
                <a:latin typeface="+mn-lt"/>
              </a:rPr>
              <a:t>Troubles de la glycémie et mortalité - Historique</a:t>
            </a: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29B829C9-193B-82A4-AF22-8DD5A330C14F}"/>
              </a:ext>
            </a:extLst>
          </p:cNvPr>
          <p:cNvCxnSpPr/>
          <p:nvPr/>
        </p:nvCxnSpPr>
        <p:spPr>
          <a:xfrm>
            <a:off x="0" y="759854"/>
            <a:ext cx="8461420" cy="0"/>
          </a:xfrm>
          <a:prstGeom prst="lin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ignalisation droite 4">
            <a:extLst>
              <a:ext uri="{FF2B5EF4-FFF2-40B4-BE49-F238E27FC236}">
                <a16:creationId xmlns:a16="http://schemas.microsoft.com/office/drawing/2014/main" id="{1ACDFF1F-AEBC-52AD-57C2-4C7F4251A032}"/>
              </a:ext>
            </a:extLst>
          </p:cNvPr>
          <p:cNvSpPr/>
          <p:nvPr/>
        </p:nvSpPr>
        <p:spPr>
          <a:xfrm>
            <a:off x="123077" y="1596980"/>
            <a:ext cx="3142445" cy="759854"/>
          </a:xfrm>
          <a:prstGeom prst="homePlate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accent1">
                    <a:lumMod val="50000"/>
                  </a:schemeClr>
                </a:solidFill>
              </a:rPr>
              <a:t>2000-2006</a:t>
            </a:r>
          </a:p>
        </p:txBody>
      </p:sp>
      <p:sp>
        <p:nvSpPr>
          <p:cNvPr id="6" name="Chevron 5">
            <a:extLst>
              <a:ext uri="{FF2B5EF4-FFF2-40B4-BE49-F238E27FC236}">
                <a16:creationId xmlns:a16="http://schemas.microsoft.com/office/drawing/2014/main" id="{8AEB9588-283C-2763-FC3A-67E4C0F90024}"/>
              </a:ext>
            </a:extLst>
          </p:cNvPr>
          <p:cNvSpPr/>
          <p:nvPr/>
        </p:nvSpPr>
        <p:spPr>
          <a:xfrm>
            <a:off x="3600370" y="1596980"/>
            <a:ext cx="2866993" cy="759854"/>
          </a:xfrm>
          <a:prstGeom prst="chevron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accent1">
                    <a:lumMod val="50000"/>
                  </a:schemeClr>
                </a:solidFill>
              </a:rPr>
              <a:t>2001</a:t>
            </a:r>
          </a:p>
        </p:txBody>
      </p:sp>
      <p:sp>
        <p:nvSpPr>
          <p:cNvPr id="7" name="Chevron 6">
            <a:extLst>
              <a:ext uri="{FF2B5EF4-FFF2-40B4-BE49-F238E27FC236}">
                <a16:creationId xmlns:a16="http://schemas.microsoft.com/office/drawing/2014/main" id="{24D7BCF9-A244-196A-A036-A819BC55AF25}"/>
              </a:ext>
            </a:extLst>
          </p:cNvPr>
          <p:cNvSpPr/>
          <p:nvPr/>
        </p:nvSpPr>
        <p:spPr>
          <a:xfrm>
            <a:off x="6789286" y="1596980"/>
            <a:ext cx="3093098" cy="759854"/>
          </a:xfrm>
          <a:prstGeom prst="chevron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accent1">
                    <a:lumMod val="50000"/>
                  </a:schemeClr>
                </a:solidFill>
              </a:rPr>
              <a:t>2009</a:t>
            </a: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FA2E36DB-7114-60D7-42FC-6B4E5271D951}"/>
              </a:ext>
            </a:extLst>
          </p:cNvPr>
          <p:cNvCxnSpPr>
            <a:cxnSpLocks/>
          </p:cNvCxnSpPr>
          <p:nvPr/>
        </p:nvCxnSpPr>
        <p:spPr>
          <a:xfrm>
            <a:off x="3374267" y="2356834"/>
            <a:ext cx="0" cy="4353059"/>
          </a:xfrm>
          <a:prstGeom prst="line">
            <a:avLst/>
          </a:prstGeom>
          <a:ln w="57150">
            <a:solidFill>
              <a:schemeClr val="accent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852F9238-6755-1F07-B7C9-71196888852B}"/>
              </a:ext>
            </a:extLst>
          </p:cNvPr>
          <p:cNvCxnSpPr>
            <a:cxnSpLocks/>
          </p:cNvCxnSpPr>
          <p:nvPr/>
        </p:nvCxnSpPr>
        <p:spPr>
          <a:xfrm>
            <a:off x="6628326" y="2356834"/>
            <a:ext cx="0" cy="4353059"/>
          </a:xfrm>
          <a:prstGeom prst="line">
            <a:avLst/>
          </a:prstGeom>
          <a:ln w="57150">
            <a:solidFill>
              <a:schemeClr val="accent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>
            <a:extLst>
              <a:ext uri="{FF2B5EF4-FFF2-40B4-BE49-F238E27FC236}">
                <a16:creationId xmlns:a16="http://schemas.microsoft.com/office/drawing/2014/main" id="{18164C35-A3D4-C009-36C9-1E3C71B0BF5F}"/>
              </a:ext>
            </a:extLst>
          </p:cNvPr>
          <p:cNvSpPr txBox="1"/>
          <p:nvPr/>
        </p:nvSpPr>
        <p:spPr>
          <a:xfrm>
            <a:off x="152792" y="2640169"/>
            <a:ext cx="3194657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Etudes observationnelles</a:t>
            </a:r>
          </a:p>
          <a:p>
            <a:r>
              <a:rPr lang="fr-FR" dirty="0"/>
              <a:t>Rétrospectives</a:t>
            </a:r>
          </a:p>
          <a:p>
            <a:endParaRPr lang="fr-FR" dirty="0"/>
          </a:p>
          <a:p>
            <a:r>
              <a:rPr lang="fr-FR" dirty="0"/>
              <a:t>Hyperglycémie associée à</a:t>
            </a:r>
          </a:p>
          <a:p>
            <a:r>
              <a:rPr lang="fr-FR" dirty="0"/>
              <a:t>    une surmortalité</a:t>
            </a:r>
          </a:p>
          <a:p>
            <a:r>
              <a:rPr lang="fr-FR" dirty="0"/>
              <a:t>	AVC</a:t>
            </a:r>
          </a:p>
          <a:p>
            <a:r>
              <a:rPr lang="fr-FR" dirty="0"/>
              <a:t>	Chirurgie cardiaque</a:t>
            </a:r>
          </a:p>
          <a:p>
            <a:r>
              <a:rPr lang="fr-FR" dirty="0"/>
              <a:t>	infarctus du myocarde</a:t>
            </a:r>
          </a:p>
          <a:p>
            <a:r>
              <a:rPr lang="fr-FR" dirty="0"/>
              <a:t>	soins critiques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CA924177-E444-7422-EE08-F08D0054B6C3}"/>
              </a:ext>
            </a:extLst>
          </p:cNvPr>
          <p:cNvSpPr txBox="1"/>
          <p:nvPr/>
        </p:nvSpPr>
        <p:spPr>
          <a:xfrm>
            <a:off x="1793644" y="5996226"/>
            <a:ext cx="147187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 err="1"/>
              <a:t>Krinsley</a:t>
            </a:r>
            <a:r>
              <a:rPr lang="fr-FR" sz="1000" dirty="0"/>
              <a:t>, 2003</a:t>
            </a:r>
          </a:p>
          <a:p>
            <a:r>
              <a:rPr lang="fr-FR" sz="1000" dirty="0"/>
              <a:t>Parsons, Ann </a:t>
            </a:r>
            <a:r>
              <a:rPr lang="fr-FR" sz="1000" dirty="0" err="1"/>
              <a:t>Neur</a:t>
            </a:r>
            <a:r>
              <a:rPr lang="fr-FR" sz="1000" dirty="0"/>
              <a:t>, 2002</a:t>
            </a:r>
          </a:p>
          <a:p>
            <a:r>
              <a:rPr lang="fr-FR" sz="1000" dirty="0"/>
              <a:t>Capes, Stroke 2001</a:t>
            </a:r>
          </a:p>
          <a:p>
            <a:r>
              <a:rPr lang="fr-FR" sz="1000" dirty="0"/>
              <a:t>Capes, Lancet 2000</a:t>
            </a:r>
          </a:p>
          <a:p>
            <a:r>
              <a:rPr lang="fr-FR" sz="1000" dirty="0" err="1"/>
              <a:t>Outtara</a:t>
            </a:r>
            <a:r>
              <a:rPr lang="fr-FR" sz="1000" dirty="0"/>
              <a:t> </a:t>
            </a:r>
            <a:r>
              <a:rPr lang="fr-FR" sz="1000" dirty="0" err="1"/>
              <a:t>Anesth</a:t>
            </a:r>
            <a:r>
              <a:rPr lang="fr-FR" sz="1000" dirty="0"/>
              <a:t>, 2005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6A7C1E89-6C01-E680-ACC0-30AC9274D66E}"/>
              </a:ext>
            </a:extLst>
          </p:cNvPr>
          <p:cNvSpPr txBox="1"/>
          <p:nvPr/>
        </p:nvSpPr>
        <p:spPr>
          <a:xfrm>
            <a:off x="3571267" y="2640169"/>
            <a:ext cx="29232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RCT contrôle glycémique</a:t>
            </a:r>
          </a:p>
          <a:p>
            <a:r>
              <a:rPr lang="fr-FR" dirty="0"/>
              <a:t> 80-110mg/</a:t>
            </a:r>
            <a:r>
              <a:rPr lang="fr-FR" dirty="0" err="1"/>
              <a:t>dL</a:t>
            </a:r>
            <a:r>
              <a:rPr lang="fr-FR" dirty="0"/>
              <a:t> VS &lt;215mg/</a:t>
            </a:r>
            <a:r>
              <a:rPr lang="fr-FR" dirty="0" err="1"/>
              <a:t>dL</a:t>
            </a:r>
            <a:endParaRPr lang="fr-FR" dirty="0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62EAF76F-D978-B5A7-F46D-734EE79666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1330" y="3393504"/>
            <a:ext cx="2173709" cy="2515035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5BF96D85-7F34-393E-B9BA-66E68D7E6355}"/>
              </a:ext>
            </a:extLst>
          </p:cNvPr>
          <p:cNvSpPr txBox="1"/>
          <p:nvPr/>
        </p:nvSpPr>
        <p:spPr>
          <a:xfrm>
            <a:off x="3748576" y="6015543"/>
            <a:ext cx="22401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Van den Berghe, NEJM 2001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DE3F4D37-0740-9EC3-B74D-6F7CE6537D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81963" y="3533641"/>
            <a:ext cx="3160778" cy="2564505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CB77C8F9-656E-5136-10DA-A840C03114A5}"/>
              </a:ext>
            </a:extLst>
          </p:cNvPr>
          <p:cNvSpPr txBox="1"/>
          <p:nvPr/>
        </p:nvSpPr>
        <p:spPr>
          <a:xfrm>
            <a:off x="6883978" y="2622072"/>
            <a:ext cx="29232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RCT contrôle glycémique</a:t>
            </a:r>
          </a:p>
          <a:p>
            <a:r>
              <a:rPr lang="fr-FR" dirty="0"/>
              <a:t> 80-108mg/</a:t>
            </a:r>
            <a:r>
              <a:rPr lang="fr-FR" dirty="0" err="1"/>
              <a:t>dL</a:t>
            </a:r>
            <a:r>
              <a:rPr lang="fr-FR" dirty="0"/>
              <a:t> VS &lt;180mg/</a:t>
            </a:r>
            <a:r>
              <a:rPr lang="fr-FR" dirty="0" err="1"/>
              <a:t>dL</a:t>
            </a:r>
            <a:endParaRPr lang="fr-FR" dirty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AC6B43F6-9F39-D95A-7AD0-0C6282643E46}"/>
              </a:ext>
            </a:extLst>
          </p:cNvPr>
          <p:cNvSpPr txBox="1"/>
          <p:nvPr/>
        </p:nvSpPr>
        <p:spPr>
          <a:xfrm>
            <a:off x="8027949" y="6111476"/>
            <a:ext cx="18147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Nice Sugar NEJM 2009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FE0B0E95-5BB4-3671-080D-CF1708745B2B}"/>
              </a:ext>
            </a:extLst>
          </p:cNvPr>
          <p:cNvSpPr txBox="1"/>
          <p:nvPr/>
        </p:nvSpPr>
        <p:spPr>
          <a:xfrm>
            <a:off x="8299680" y="6432687"/>
            <a:ext cx="1467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6000 patients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37A23C19-6172-E898-8109-76C63D4353E4}"/>
              </a:ext>
            </a:extLst>
          </p:cNvPr>
          <p:cNvSpPr txBox="1"/>
          <p:nvPr/>
        </p:nvSpPr>
        <p:spPr>
          <a:xfrm>
            <a:off x="4844271" y="6488668"/>
            <a:ext cx="1467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1500 patients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A94D744-731E-931C-2121-4454E7F177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534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896"/>
    </mc:Choice>
    <mc:Fallback xmlns="">
      <p:transition spd="slow" advTm="408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AF49C1F-B315-71BD-D63E-BBFE1530A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30859"/>
            <a:ext cx="11977352" cy="1325563"/>
          </a:xfrm>
        </p:spPr>
        <p:txBody>
          <a:bodyPr/>
          <a:lstStyle/>
          <a:p>
            <a:r>
              <a:rPr lang="fr-FR" dirty="0">
                <a:latin typeface="+mn-lt"/>
              </a:rPr>
              <a:t>Troubles de la glycémie et mortalité - Historique</a:t>
            </a: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29B829C9-193B-82A4-AF22-8DD5A330C14F}"/>
              </a:ext>
            </a:extLst>
          </p:cNvPr>
          <p:cNvCxnSpPr/>
          <p:nvPr/>
        </p:nvCxnSpPr>
        <p:spPr>
          <a:xfrm>
            <a:off x="0" y="759854"/>
            <a:ext cx="8461420" cy="0"/>
          </a:xfrm>
          <a:prstGeom prst="lin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ignalisation droite 4">
            <a:extLst>
              <a:ext uri="{FF2B5EF4-FFF2-40B4-BE49-F238E27FC236}">
                <a16:creationId xmlns:a16="http://schemas.microsoft.com/office/drawing/2014/main" id="{1ACDFF1F-AEBC-52AD-57C2-4C7F4251A032}"/>
              </a:ext>
            </a:extLst>
          </p:cNvPr>
          <p:cNvSpPr/>
          <p:nvPr/>
        </p:nvSpPr>
        <p:spPr>
          <a:xfrm>
            <a:off x="123077" y="1596980"/>
            <a:ext cx="3142445" cy="759854"/>
          </a:xfrm>
          <a:prstGeom prst="homePlate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accent1">
                    <a:lumMod val="50000"/>
                  </a:schemeClr>
                </a:solidFill>
              </a:rPr>
              <a:t>2000-2006</a:t>
            </a:r>
          </a:p>
        </p:txBody>
      </p:sp>
      <p:sp>
        <p:nvSpPr>
          <p:cNvPr id="6" name="Chevron 5">
            <a:extLst>
              <a:ext uri="{FF2B5EF4-FFF2-40B4-BE49-F238E27FC236}">
                <a16:creationId xmlns:a16="http://schemas.microsoft.com/office/drawing/2014/main" id="{8AEB9588-283C-2763-FC3A-67E4C0F90024}"/>
              </a:ext>
            </a:extLst>
          </p:cNvPr>
          <p:cNvSpPr/>
          <p:nvPr/>
        </p:nvSpPr>
        <p:spPr>
          <a:xfrm>
            <a:off x="3600370" y="1596980"/>
            <a:ext cx="2866993" cy="759854"/>
          </a:xfrm>
          <a:prstGeom prst="chevron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accent1">
                    <a:lumMod val="50000"/>
                  </a:schemeClr>
                </a:solidFill>
              </a:rPr>
              <a:t>2001</a:t>
            </a:r>
          </a:p>
        </p:txBody>
      </p:sp>
      <p:sp>
        <p:nvSpPr>
          <p:cNvPr id="7" name="Chevron 6">
            <a:extLst>
              <a:ext uri="{FF2B5EF4-FFF2-40B4-BE49-F238E27FC236}">
                <a16:creationId xmlns:a16="http://schemas.microsoft.com/office/drawing/2014/main" id="{24D7BCF9-A244-196A-A036-A819BC55AF25}"/>
              </a:ext>
            </a:extLst>
          </p:cNvPr>
          <p:cNvSpPr/>
          <p:nvPr/>
        </p:nvSpPr>
        <p:spPr>
          <a:xfrm>
            <a:off x="6789286" y="1596980"/>
            <a:ext cx="3093098" cy="759854"/>
          </a:xfrm>
          <a:prstGeom prst="chevron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accent1">
                    <a:lumMod val="50000"/>
                  </a:schemeClr>
                </a:solidFill>
              </a:rPr>
              <a:t>2009</a:t>
            </a: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FA2E36DB-7114-60D7-42FC-6B4E5271D951}"/>
              </a:ext>
            </a:extLst>
          </p:cNvPr>
          <p:cNvCxnSpPr>
            <a:cxnSpLocks/>
          </p:cNvCxnSpPr>
          <p:nvPr/>
        </p:nvCxnSpPr>
        <p:spPr>
          <a:xfrm>
            <a:off x="3374267" y="2356834"/>
            <a:ext cx="0" cy="4353059"/>
          </a:xfrm>
          <a:prstGeom prst="line">
            <a:avLst/>
          </a:prstGeom>
          <a:ln w="57150">
            <a:solidFill>
              <a:schemeClr val="accent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852F9238-6755-1F07-B7C9-71196888852B}"/>
              </a:ext>
            </a:extLst>
          </p:cNvPr>
          <p:cNvCxnSpPr>
            <a:cxnSpLocks/>
          </p:cNvCxnSpPr>
          <p:nvPr/>
        </p:nvCxnSpPr>
        <p:spPr>
          <a:xfrm>
            <a:off x="6628326" y="2356834"/>
            <a:ext cx="0" cy="4353059"/>
          </a:xfrm>
          <a:prstGeom prst="line">
            <a:avLst/>
          </a:prstGeom>
          <a:ln w="57150">
            <a:solidFill>
              <a:schemeClr val="accent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>
            <a:extLst>
              <a:ext uri="{FF2B5EF4-FFF2-40B4-BE49-F238E27FC236}">
                <a16:creationId xmlns:a16="http://schemas.microsoft.com/office/drawing/2014/main" id="{18164C35-A3D4-C009-36C9-1E3C71B0BF5F}"/>
              </a:ext>
            </a:extLst>
          </p:cNvPr>
          <p:cNvSpPr txBox="1"/>
          <p:nvPr/>
        </p:nvSpPr>
        <p:spPr>
          <a:xfrm>
            <a:off x="152792" y="2640169"/>
            <a:ext cx="3194657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Etudes observationnelles</a:t>
            </a:r>
          </a:p>
          <a:p>
            <a:r>
              <a:rPr lang="fr-FR" dirty="0"/>
              <a:t>Rétrospectives</a:t>
            </a:r>
          </a:p>
          <a:p>
            <a:endParaRPr lang="fr-FR" dirty="0"/>
          </a:p>
          <a:p>
            <a:r>
              <a:rPr lang="fr-FR" dirty="0"/>
              <a:t>Hyperglycémie associée à</a:t>
            </a:r>
          </a:p>
          <a:p>
            <a:r>
              <a:rPr lang="fr-FR" dirty="0"/>
              <a:t>    une surmortalité</a:t>
            </a:r>
          </a:p>
          <a:p>
            <a:r>
              <a:rPr lang="fr-FR" dirty="0"/>
              <a:t>	AVC</a:t>
            </a:r>
          </a:p>
          <a:p>
            <a:r>
              <a:rPr lang="fr-FR" dirty="0"/>
              <a:t>	Chirurgie cardiaque</a:t>
            </a:r>
          </a:p>
          <a:p>
            <a:r>
              <a:rPr lang="fr-FR" dirty="0"/>
              <a:t>	infarctus du myocarde</a:t>
            </a:r>
          </a:p>
          <a:p>
            <a:r>
              <a:rPr lang="fr-FR" dirty="0"/>
              <a:t>	soins critiques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CA924177-E444-7422-EE08-F08D0054B6C3}"/>
              </a:ext>
            </a:extLst>
          </p:cNvPr>
          <p:cNvSpPr txBox="1"/>
          <p:nvPr/>
        </p:nvSpPr>
        <p:spPr>
          <a:xfrm>
            <a:off x="1793644" y="5996226"/>
            <a:ext cx="147187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 err="1"/>
              <a:t>Krinsley</a:t>
            </a:r>
            <a:r>
              <a:rPr lang="fr-FR" sz="1000" dirty="0"/>
              <a:t>, 2003</a:t>
            </a:r>
          </a:p>
          <a:p>
            <a:r>
              <a:rPr lang="fr-FR" sz="1000" dirty="0"/>
              <a:t>Parsons, Ann </a:t>
            </a:r>
            <a:r>
              <a:rPr lang="fr-FR" sz="1000" dirty="0" err="1"/>
              <a:t>Neur</a:t>
            </a:r>
            <a:r>
              <a:rPr lang="fr-FR" sz="1000" dirty="0"/>
              <a:t>, 2002</a:t>
            </a:r>
          </a:p>
          <a:p>
            <a:r>
              <a:rPr lang="fr-FR" sz="1000" dirty="0"/>
              <a:t>Capes, Stroke 2001</a:t>
            </a:r>
          </a:p>
          <a:p>
            <a:r>
              <a:rPr lang="fr-FR" sz="1000" dirty="0"/>
              <a:t>Capes, Lancet 2000</a:t>
            </a:r>
          </a:p>
          <a:p>
            <a:r>
              <a:rPr lang="fr-FR" sz="1000" dirty="0" err="1"/>
              <a:t>Outtara</a:t>
            </a:r>
            <a:r>
              <a:rPr lang="fr-FR" sz="1000" dirty="0"/>
              <a:t> </a:t>
            </a:r>
            <a:r>
              <a:rPr lang="fr-FR" sz="1000" dirty="0" err="1"/>
              <a:t>Anesth</a:t>
            </a:r>
            <a:r>
              <a:rPr lang="fr-FR" sz="1000" dirty="0"/>
              <a:t>, 2005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6A7C1E89-6C01-E680-ACC0-30AC9274D66E}"/>
              </a:ext>
            </a:extLst>
          </p:cNvPr>
          <p:cNvSpPr txBox="1"/>
          <p:nvPr/>
        </p:nvSpPr>
        <p:spPr>
          <a:xfrm>
            <a:off x="3571267" y="2640169"/>
            <a:ext cx="29232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RCT contrôle glycémique</a:t>
            </a:r>
          </a:p>
          <a:p>
            <a:r>
              <a:rPr lang="fr-FR" dirty="0"/>
              <a:t> 80-110mg/</a:t>
            </a:r>
            <a:r>
              <a:rPr lang="fr-FR" dirty="0" err="1"/>
              <a:t>dL</a:t>
            </a:r>
            <a:r>
              <a:rPr lang="fr-FR" dirty="0"/>
              <a:t> VS &lt;215mg/</a:t>
            </a:r>
            <a:r>
              <a:rPr lang="fr-FR" dirty="0" err="1"/>
              <a:t>dL</a:t>
            </a:r>
            <a:endParaRPr lang="fr-FR" dirty="0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62EAF76F-D978-B5A7-F46D-734EE79666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1330" y="3393504"/>
            <a:ext cx="2173709" cy="2515035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5BF96D85-7F34-393E-B9BA-66E68D7E6355}"/>
              </a:ext>
            </a:extLst>
          </p:cNvPr>
          <p:cNvSpPr txBox="1"/>
          <p:nvPr/>
        </p:nvSpPr>
        <p:spPr>
          <a:xfrm>
            <a:off x="3748576" y="6015543"/>
            <a:ext cx="22401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Van den Berghe, NEJM 2001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DE3F4D37-0740-9EC3-B74D-6F7CE6537D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81963" y="3533641"/>
            <a:ext cx="3160778" cy="2564505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CB77C8F9-656E-5136-10DA-A840C03114A5}"/>
              </a:ext>
            </a:extLst>
          </p:cNvPr>
          <p:cNvSpPr txBox="1"/>
          <p:nvPr/>
        </p:nvSpPr>
        <p:spPr>
          <a:xfrm>
            <a:off x="6883978" y="2622072"/>
            <a:ext cx="29232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RCT contrôle glycémique</a:t>
            </a:r>
          </a:p>
          <a:p>
            <a:r>
              <a:rPr lang="fr-FR" dirty="0"/>
              <a:t> 80-108mg/</a:t>
            </a:r>
            <a:r>
              <a:rPr lang="fr-FR" dirty="0" err="1"/>
              <a:t>dL</a:t>
            </a:r>
            <a:r>
              <a:rPr lang="fr-FR" dirty="0"/>
              <a:t> VS &lt;180mg/</a:t>
            </a:r>
            <a:r>
              <a:rPr lang="fr-FR" dirty="0" err="1"/>
              <a:t>dL</a:t>
            </a:r>
            <a:endParaRPr lang="fr-FR" dirty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AC6B43F6-9F39-D95A-7AD0-0C6282643E46}"/>
              </a:ext>
            </a:extLst>
          </p:cNvPr>
          <p:cNvSpPr txBox="1"/>
          <p:nvPr/>
        </p:nvSpPr>
        <p:spPr>
          <a:xfrm>
            <a:off x="8027949" y="6111476"/>
            <a:ext cx="18147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Nice Sugar NEJM 2009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295CF77-B6FD-E270-029E-F7B51987FBF3}"/>
              </a:ext>
            </a:extLst>
          </p:cNvPr>
          <p:cNvSpPr txBox="1"/>
          <p:nvPr/>
        </p:nvSpPr>
        <p:spPr>
          <a:xfrm>
            <a:off x="10560677" y="2818260"/>
            <a:ext cx="8371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0E6CEC1-6BBC-DFEA-A27B-A82076AF5CDC}"/>
              </a:ext>
            </a:extLst>
          </p:cNvPr>
          <p:cNvSpPr txBox="1"/>
          <p:nvPr/>
        </p:nvSpPr>
        <p:spPr>
          <a:xfrm>
            <a:off x="10184406" y="4169562"/>
            <a:ext cx="15896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Pourquoi cette</a:t>
            </a:r>
          </a:p>
          <a:p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 discordance ?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FE0B0E95-5BB4-3671-080D-CF1708745B2B}"/>
              </a:ext>
            </a:extLst>
          </p:cNvPr>
          <p:cNvSpPr txBox="1"/>
          <p:nvPr/>
        </p:nvSpPr>
        <p:spPr>
          <a:xfrm>
            <a:off x="8299680" y="6432687"/>
            <a:ext cx="1467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6000 patients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37A23C19-6172-E898-8109-76C63D4353E4}"/>
              </a:ext>
            </a:extLst>
          </p:cNvPr>
          <p:cNvSpPr txBox="1"/>
          <p:nvPr/>
        </p:nvSpPr>
        <p:spPr>
          <a:xfrm>
            <a:off x="4844271" y="6488668"/>
            <a:ext cx="1467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1500 patients</a:t>
            </a:r>
          </a:p>
        </p:txBody>
      </p:sp>
      <p:pic>
        <p:nvPicPr>
          <p:cNvPr id="21" name="Audio 20">
            <a:hlinkClick r:id="" action="ppaction://media"/>
            <a:extLst>
              <a:ext uri="{FF2B5EF4-FFF2-40B4-BE49-F238E27FC236}">
                <a16:creationId xmlns:a16="http://schemas.microsoft.com/office/drawing/2014/main" id="{A47A4924-2DA1-4266-FA93-15C669DD66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093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5"/>
    </mc:Choice>
    <mc:Fallback xmlns="">
      <p:transition spd="slow" advTm="100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11899</TotalTime>
  <Words>1112</Words>
  <Application>Microsoft Macintosh PowerPoint</Application>
  <PresentationFormat>Grand écran</PresentationFormat>
  <Paragraphs>292</Paragraphs>
  <Slides>25</Slides>
  <Notes>3</Notes>
  <HiddenSlides>0</HiddenSlides>
  <MMClips>25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25</vt:i4>
      </vt:variant>
    </vt:vector>
  </HeadingPairs>
  <TitlesOfParts>
    <vt:vector size="30" baseType="lpstr">
      <vt:lpstr>Arial</vt:lpstr>
      <vt:lpstr>Calibri</vt:lpstr>
      <vt:lpstr>Calibri Light</vt:lpstr>
      <vt:lpstr>Wingdings</vt:lpstr>
      <vt:lpstr>Thème Office</vt:lpstr>
      <vt:lpstr>Contrôle glycémique en réanimation</vt:lpstr>
      <vt:lpstr>Pourquoi s’intéresser à la glycémie en réanimation ?</vt:lpstr>
      <vt:lpstr>Pourquoi s’intéresser à la glycémie en réanimation ?</vt:lpstr>
      <vt:lpstr>Physiopathologie de l’hyperglycémie de stress</vt:lpstr>
      <vt:lpstr>Physiopathologie de l’hyperglycémie de stress</vt:lpstr>
      <vt:lpstr>Troubles de la glycémie et mortalité - Historique</vt:lpstr>
      <vt:lpstr>Troubles de la glycémie et mortalité - Historique</vt:lpstr>
      <vt:lpstr>Troubles de la glycémie et mortalité - Historique</vt:lpstr>
      <vt:lpstr>Troubles de la glycémie et mortalité - Historique</vt:lpstr>
      <vt:lpstr>Troubles de la glycémie et mortalité - Historique</vt:lpstr>
      <vt:lpstr>Hypoglycémies</vt:lpstr>
      <vt:lpstr>Hypoglycémies</vt:lpstr>
      <vt:lpstr>Hypoglycémies</vt:lpstr>
      <vt:lpstr>Glycémie, quel objectif ?</vt:lpstr>
      <vt:lpstr>Glycémie, quel objectif ?</vt:lpstr>
      <vt:lpstr>Glycémie, quel objectif ?</vt:lpstr>
      <vt:lpstr>3 types de patients hyperglycémiques</vt:lpstr>
      <vt:lpstr>Quels traitements ?</vt:lpstr>
      <vt:lpstr>Quels traitements ?</vt:lpstr>
      <vt:lpstr>Contrôle glycémique en pratique</vt:lpstr>
      <vt:lpstr>Contrôle glycémique en pratique</vt:lpstr>
      <vt:lpstr>Contrôle glycémique en pratique</vt:lpstr>
      <vt:lpstr>Exemple de protocoles – SFAR Insuline IVSE</vt:lpstr>
      <vt:lpstr>Exemple de protocoles – SFAR Insuline SC</vt:lpstr>
      <vt:lpstr>A retenir – les règles d’or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Contrôle glycémique en réanimation</dc:title>
  <dc:creator>Amelie CAMBRIEL</dc:creator>
  <cp:lastModifiedBy>Franck Verdonk</cp:lastModifiedBy>
  <cp:revision>21</cp:revision>
  <dcterms:created xsi:type="dcterms:W3CDTF">2023-02-15T21:50:55Z</dcterms:created>
  <dcterms:modified xsi:type="dcterms:W3CDTF">2023-03-12T13:34:00Z</dcterms:modified>
</cp:coreProperties>
</file>